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5" r:id="rId9"/>
    <p:sldId id="266" r:id="rId10"/>
    <p:sldId id="263" r:id="rId11"/>
    <p:sldId id="264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6D942-9974-4096-9631-BA8136BCE20A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42BD0-613F-4E66-93A4-2FD134CFDC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184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6D942-9974-4096-9631-BA8136BCE20A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42BD0-613F-4E66-93A4-2FD134CFDC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261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6D942-9974-4096-9631-BA8136BCE20A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42BD0-613F-4E66-93A4-2FD134CFDC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6002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6D942-9974-4096-9631-BA8136BCE20A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42BD0-613F-4E66-93A4-2FD134CFDC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89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6D942-9974-4096-9631-BA8136BCE20A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42BD0-613F-4E66-93A4-2FD134CFDC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229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6D942-9974-4096-9631-BA8136BCE20A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42BD0-613F-4E66-93A4-2FD134CFDC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261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6D942-9974-4096-9631-BA8136BCE20A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42BD0-613F-4E66-93A4-2FD134CFDC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967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6D942-9974-4096-9631-BA8136BCE20A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42BD0-613F-4E66-93A4-2FD134CFDC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24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6D942-9974-4096-9631-BA8136BCE20A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42BD0-613F-4E66-93A4-2FD134CFDC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4291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6D942-9974-4096-9631-BA8136BCE20A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42BD0-613F-4E66-93A4-2FD134CFDC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091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6D942-9974-4096-9631-BA8136BCE20A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42BD0-613F-4E66-93A4-2FD134CFDC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161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56D942-9974-4096-9631-BA8136BCE20A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42BD0-613F-4E66-93A4-2FD134CFDC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579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ТЕМА</a:t>
            </a:r>
            <a:r>
              <a:rPr lang="ru-RU" dirty="0"/>
              <a:t>: </a:t>
            </a:r>
            <a:br>
              <a:rPr lang="ru-RU" dirty="0"/>
            </a:br>
            <a:r>
              <a:rPr lang="ru-RU" b="1" dirty="0"/>
              <a:t>КОНСТИТУЦИОННО-ПРАВОВОЙ СТАТУС ЧЕЛОВЕКА И ГРАЖДАНИНА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1114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Вопрос 2.</a:t>
            </a:r>
            <a:endParaRPr lang="ru-RU" dirty="0"/>
          </a:p>
        </p:txBody>
      </p:sp>
      <p:pic>
        <p:nvPicPr>
          <p:cNvPr id="4098" name="Picture 2" descr="https://cf2.ppt-online.org/files2/slide/r/rFfKVZ2BO5qSijhtYopve1wMXE9CLdgNUJ34csRDl/slide-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92696"/>
            <a:ext cx="9036496" cy="6369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1607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Вопрос 3.</a:t>
            </a:r>
            <a:endParaRPr lang="ru-RU" dirty="0"/>
          </a:p>
        </p:txBody>
      </p:sp>
      <p:sp>
        <p:nvSpPr>
          <p:cNvPr id="4" name="AutoShape 2" descr="https://s0.slide-share.ru/s_slide/eb6498126339ad64002eaaf7d9062627/8d8d0f10-0650-45ee-a8dd-b8d5dfeb1553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s0.slide-share.ru/s_slide/eb6498126339ad64002eaaf7d9062627/8d8d0f10-0650-45ee-a8dd-b8d5dfeb1553.jpe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s0.slide-share.ru/s_slide/eb6498126339ad64002eaaf7d9062627/8d8d0f10-0650-45ee-a8dd-b8d5dfeb1553.jpe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https://s0.slide-share.ru/s_slide/eb6498126339ad64002eaaf7d9062627/8d8d0f10-0650-45ee-a8dd-b8d5dfeb1553.jpe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8" name="Picture 10" descr="https://present5.com/presentation/36550868_64520393/image-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1052736"/>
            <a:ext cx="8728521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8323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http://900igr.net/up/datas/90471/0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5" y="-23897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84479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ds05.infourok.ru/uploads/ex/0517/000325de-fffb8b44/9/im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18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07902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cf.ppt-online.org/files/slide/k/k74XB6YCR2cKdTytSL9bApFlIGvmsexWErM1Pngfi/slide-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47675"/>
            <a:ext cx="9753600" cy="730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67426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900igr.net/datas/pravo/Prava-i-svobody-cheloveka-i-grazhdanina/0085-085-Mezhdunarodnoe-sotrudnichestvo-v-sfere-prav-chelove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128107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7916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Вопрос 4.</a:t>
            </a:r>
            <a:endParaRPr lang="ru-RU" dirty="0"/>
          </a:p>
        </p:txBody>
      </p:sp>
      <p:pic>
        <p:nvPicPr>
          <p:cNvPr id="12292" name="Picture 4" descr="https://ds04.infourok.ru/uploads/ex/0860/00164f7f-4471239e/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9144000" cy="527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02375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900igr.net/up/datas/124572/0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21782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thepresentation.ru/img/thumbs/8d9158583309ffc7a066035aa2756bb4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928992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04354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ds03.infourok.ru/uploads/ex/00f1/00065608-ebd8c233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63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7831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ПЛАН ЛЕКЦИИ: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ru-RU" dirty="0"/>
              <a:t>Понятие правового статуса личности и его содержание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Принципы правового статуса личности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Международно-правовые документы, определяющие статус человека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«Три поколения» прав человека</a:t>
            </a:r>
          </a:p>
        </p:txBody>
      </p:sp>
    </p:spTree>
    <p:extLst>
      <p:ext uri="{BB962C8B-B14F-4D97-AF65-F5344CB8AC3E}">
        <p14:creationId xmlns:p14="http://schemas.microsoft.com/office/powerpoint/2010/main" val="2260989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Цели лекции: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544616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b="1" dirty="0">
                <a:solidFill>
                  <a:srgbClr val="0070C0"/>
                </a:solidFill>
              </a:rPr>
              <a:t>1.Учебные:</a:t>
            </a:r>
            <a:r>
              <a:rPr lang="ru-RU" b="1" dirty="0"/>
              <a:t> </a:t>
            </a:r>
            <a:r>
              <a:rPr lang="ru-RU" dirty="0"/>
              <a:t>дать </a:t>
            </a:r>
            <a:r>
              <a:rPr lang="ru-RU" dirty="0" smtClean="0"/>
              <a:t>обучающимся </a:t>
            </a:r>
            <a:r>
              <a:rPr lang="ru-RU" dirty="0"/>
              <a:t>представление о </a:t>
            </a:r>
            <a:r>
              <a:rPr lang="ru-RU" dirty="0" smtClean="0"/>
              <a:t>конституционно-правовом статусе человека и гражданина, международных документах, определяющих данный статус.</a:t>
            </a:r>
            <a:endParaRPr lang="ru-RU" dirty="0"/>
          </a:p>
          <a:p>
            <a:pPr marL="0" indent="0" algn="just">
              <a:buNone/>
            </a:pPr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2.Развивающие:</a:t>
            </a:r>
            <a:r>
              <a:rPr lang="ru-RU" dirty="0"/>
              <a:t> совершенствование навыков работы с юридической терминологией, формирование правильного понимания всей правовой системы и места в ней конституционного права.</a:t>
            </a:r>
          </a:p>
          <a:p>
            <a:pPr marL="0" indent="0" algn="just">
              <a:buNone/>
            </a:pPr>
            <a:r>
              <a:rPr lang="ru-RU" b="1" dirty="0">
                <a:solidFill>
                  <a:srgbClr val="FFC000"/>
                </a:solidFill>
              </a:rPr>
              <a:t>3.Воспитательные:</a:t>
            </a:r>
            <a:r>
              <a:rPr lang="ru-RU" dirty="0"/>
              <a:t> формирование правосознания юриста, воспитание курсантов, студентов и слушателей в духе уважения демократических ценностей государства, прав и свобод человека и гражданина</a:t>
            </a:r>
          </a:p>
        </p:txBody>
      </p:sp>
    </p:spTree>
    <p:extLst>
      <p:ext uri="{BB962C8B-B14F-4D97-AF65-F5344CB8AC3E}">
        <p14:creationId xmlns:p14="http://schemas.microsoft.com/office/powerpoint/2010/main" val="1110723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Рекомендованная литература: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904656"/>
          </a:xfrm>
        </p:spPr>
        <p:txBody>
          <a:bodyPr>
            <a:normAutofit fontScale="62500" lnSpcReduction="20000"/>
          </a:bodyPr>
          <a:lstStyle/>
          <a:p>
            <a:pPr marL="354013" lvl="0" indent="-354013" defTabSz="354013">
              <a:buNone/>
            </a:pPr>
            <a:r>
              <a:rPr lang="ru-RU" dirty="0" smtClean="0"/>
              <a:t>1.	Конституция ДНР (принята </a:t>
            </a:r>
            <a:r>
              <a:rPr lang="ru-RU" dirty="0" smtClean="0"/>
              <a:t>30.12.2022, </a:t>
            </a:r>
            <a:r>
              <a:rPr lang="ru-RU" dirty="0" smtClean="0"/>
              <a:t>с изменениями)</a:t>
            </a:r>
          </a:p>
          <a:p>
            <a:pPr marL="354013" lvl="0" indent="-354013" defTabSz="354013">
              <a:buNone/>
            </a:pPr>
            <a:r>
              <a:rPr lang="ru-RU" dirty="0" smtClean="0"/>
              <a:t>2.	 Конституция РФ принята всенародным голосованием 12.12.1993 (с поправками 2020 года).</a:t>
            </a:r>
          </a:p>
          <a:p>
            <a:pPr marL="354013" lvl="0" indent="-354013" defTabSz="354013">
              <a:buNone/>
            </a:pPr>
            <a:r>
              <a:rPr lang="ru-RU" dirty="0" smtClean="0"/>
              <a:t>3.	Всеобщая Декларация прав человека </a:t>
            </a:r>
          </a:p>
          <a:p>
            <a:pPr marL="354013" lvl="0" indent="-354013" defTabSz="354013">
              <a:buNone/>
            </a:pPr>
            <a:r>
              <a:rPr lang="ru-RU" dirty="0" smtClean="0"/>
              <a:t>4.	Международный Пакт о гражданских и политических правах </a:t>
            </a:r>
          </a:p>
          <a:p>
            <a:pPr marL="354013" lvl="0" indent="-354013" defTabSz="354013">
              <a:buNone/>
            </a:pPr>
            <a:r>
              <a:rPr lang="ru-RU" dirty="0" smtClean="0"/>
              <a:t>5.	Международный Пакт об экономических, социальных и культурных правах</a:t>
            </a:r>
          </a:p>
          <a:p>
            <a:pPr marL="354013" lvl="0" indent="-354013" defTabSz="354013">
              <a:buNone/>
            </a:pPr>
            <a:r>
              <a:rPr lang="ru-RU" dirty="0" smtClean="0"/>
              <a:t>6.	Европейская конвенция о защите прав человека и основных свобод</a:t>
            </a:r>
          </a:p>
          <a:p>
            <a:pPr marL="354013" lvl="0" indent="-354013" defTabSz="354013">
              <a:buNone/>
            </a:pPr>
            <a:r>
              <a:rPr lang="ru-RU" dirty="0" smtClean="0"/>
              <a:t>7.	</a:t>
            </a:r>
            <a:r>
              <a:rPr lang="ru-RU" dirty="0" err="1" smtClean="0"/>
              <a:t>Авакьян</a:t>
            </a:r>
            <a:r>
              <a:rPr lang="ru-RU" dirty="0" smtClean="0"/>
              <a:t> С.А. Конституционное право России. Т.1.pdf //https://vk.com/wall-89850005_39666</a:t>
            </a:r>
          </a:p>
          <a:p>
            <a:pPr marL="354013" lvl="0" indent="-354013" defTabSz="354013">
              <a:buNone/>
            </a:pPr>
            <a:r>
              <a:rPr lang="ru-RU" dirty="0" smtClean="0"/>
              <a:t>8.	</a:t>
            </a:r>
            <a:r>
              <a:rPr lang="ru-RU" dirty="0" err="1" smtClean="0"/>
              <a:t>Авакьян</a:t>
            </a:r>
            <a:r>
              <a:rPr lang="ru-RU" dirty="0" smtClean="0"/>
              <a:t> С.А. Конституционный лексикон: Государственно-правовой терминологический словарь. - "</a:t>
            </a:r>
            <a:r>
              <a:rPr lang="ru-RU" dirty="0" err="1" smtClean="0"/>
              <a:t>Юстицинформ</a:t>
            </a:r>
            <a:r>
              <a:rPr lang="ru-RU" dirty="0" smtClean="0"/>
              <a:t>", 2015 г. // https://edu.garant.ru/books/jurist/1/</a:t>
            </a:r>
          </a:p>
          <a:p>
            <a:pPr marL="354013" lvl="0" indent="-354013" defTabSz="354013">
              <a:buNone/>
            </a:pPr>
            <a:r>
              <a:rPr lang="ru-RU" dirty="0" smtClean="0"/>
              <a:t>9.	</a:t>
            </a:r>
            <a:r>
              <a:rPr lang="ru-RU" dirty="0" err="1" smtClean="0"/>
              <a:t>Баглай</a:t>
            </a:r>
            <a:r>
              <a:rPr lang="ru-RU" dirty="0" smtClean="0"/>
              <a:t> М.В. Конституционное право Российской Федерации.pdf //https://vk.com/wall-89850005_39666 </a:t>
            </a:r>
          </a:p>
          <a:p>
            <a:pPr marL="354013" lvl="0" indent="-354013" defTabSz="354013">
              <a:buNone/>
            </a:pPr>
            <a:r>
              <a:rPr lang="ru-RU" dirty="0" smtClean="0"/>
              <a:t>10.	Виноградов, В. А. Конституционное право Российской Федерации. В 2 ч. Часть 1: учебник для академического </a:t>
            </a:r>
            <a:r>
              <a:rPr lang="ru-RU" dirty="0" err="1" smtClean="0"/>
              <a:t>бакалавриата</a:t>
            </a:r>
            <a:r>
              <a:rPr lang="ru-RU" dirty="0" smtClean="0"/>
              <a:t> / В. А. Виноградов, С. В. Васильева, В. Д. Мазаев ; под общ. ред. В. А. Виноградова. — 4-е изд., </a:t>
            </a:r>
            <a:r>
              <a:rPr lang="ru-RU" dirty="0" err="1" smtClean="0"/>
              <a:t>перераб</a:t>
            </a:r>
            <a:r>
              <a:rPr lang="ru-RU" dirty="0" smtClean="0"/>
              <a:t>. и доп. — М. : Издательство </a:t>
            </a:r>
            <a:r>
              <a:rPr lang="ru-RU" dirty="0" err="1" smtClean="0"/>
              <a:t>Юрайт</a:t>
            </a:r>
            <a:r>
              <a:rPr lang="ru-RU" dirty="0" smtClean="0"/>
              <a:t>, 2016. — 246 с.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6076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Вопрос 1.</a:t>
            </a:r>
            <a:endParaRPr lang="ru-RU" dirty="0"/>
          </a:p>
        </p:txBody>
      </p:sp>
      <p:pic>
        <p:nvPicPr>
          <p:cNvPr id="1026" name="Picture 2" descr="https://cf2.ppt-online.org/files2/slide/6/6b8f2R5AKVItqNECQB0LWuYz1ZgcnmTkXe4FHSwUv/slide-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41376"/>
            <a:ext cx="9217024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0481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cf2.ppt-online.org/files2/slide/r/rFfKVZ2BO5qSijhtYopve1wMXE9CLdgNUJ34csRDl/slide-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-315416"/>
            <a:ext cx="9753600" cy="730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71129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f.ppt-online.org/files/slide/z/zxcHBaQ8O6ZGDNiyufFSwsIoT0teml73PW2C5k/slide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-243408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98964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cf.ppt-online.org/files1/slide/b/bDcdkK7omSOJ4sALZYFwHPtnXW0Qzxrq5IepV3MgCE/slide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7637"/>
            <a:ext cx="9753600" cy="730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2672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thepresentation.ru/img/thumbs/3964f480045a94a112fb47e6124d951d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8784976" cy="6291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87147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114</Words>
  <Application>Microsoft Office PowerPoint</Application>
  <PresentationFormat>Экран (4:3)</PresentationFormat>
  <Paragraphs>25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Arial</vt:lpstr>
      <vt:lpstr>Calibri</vt:lpstr>
      <vt:lpstr>Тема Office</vt:lpstr>
      <vt:lpstr>ТЕМА:  КОНСТИТУЦИОННО-ПРАВОВОЙ СТАТУС ЧЕЛОВЕКА И ГРАЖДАНИНА</vt:lpstr>
      <vt:lpstr>ПЛАН ЛЕКЦИИ:</vt:lpstr>
      <vt:lpstr>Цели лекции:</vt:lpstr>
      <vt:lpstr>Рекомендованная литература:</vt:lpstr>
      <vt:lpstr>Вопрос 1.</vt:lpstr>
      <vt:lpstr>Презентация PowerPoint</vt:lpstr>
      <vt:lpstr>Презентация PowerPoint</vt:lpstr>
      <vt:lpstr>Презентация PowerPoint</vt:lpstr>
      <vt:lpstr>Презентация PowerPoint</vt:lpstr>
      <vt:lpstr>Вопрос 2.</vt:lpstr>
      <vt:lpstr>Вопрос 3.</vt:lpstr>
      <vt:lpstr>Презентация PowerPoint</vt:lpstr>
      <vt:lpstr>Презентация PowerPoint</vt:lpstr>
      <vt:lpstr>Презентация PowerPoint</vt:lpstr>
      <vt:lpstr>Презентация PowerPoint</vt:lpstr>
      <vt:lpstr>Вопрос 4.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 КОНСТИТУЦИОННО-ПРАВОВОЙ СТАТУС ЧЕЛОВЕКА И ГРАЖДАНИНА</dc:title>
  <dc:creator>User</dc:creator>
  <cp:lastModifiedBy>PackardBell</cp:lastModifiedBy>
  <cp:revision>5</cp:revision>
  <dcterms:created xsi:type="dcterms:W3CDTF">2020-07-20T14:42:34Z</dcterms:created>
  <dcterms:modified xsi:type="dcterms:W3CDTF">2023-10-24T08:15:50Z</dcterms:modified>
</cp:coreProperties>
</file>