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6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727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FDC55-3512-4CDD-B842-C252579DE0F9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1048728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1048729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30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731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797F7-30C1-41E2-BE37-C0B8D00310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0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91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8797F7-30C1-41E2-BE37-C0B8D003102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5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5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8797F7-30C1-41E2-BE37-C0B8D0031027}" type="slidenum">
              <a:rPr lang="ru-RU" smtClean="0"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AF7D-33DE-4F2E-9778-5036DB5C06CF}" type="datetime1">
              <a:rPr lang="ru-RU" smtClean="0"/>
              <a:t>08.05.2020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94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9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60A56-F9A4-4DE1-831E-9611C7A4FFB4}" type="datetime1">
              <a:rPr lang="ru-RU" smtClean="0"/>
              <a:t>08.05.2020</a:t>
            </a:fld>
            <a:endParaRPr lang="ru-RU"/>
          </a:p>
        </p:txBody>
      </p:sp>
      <p:sp>
        <p:nvSpPr>
          <p:cNvPr id="104869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69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7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8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D9D69-5D72-463D-8E86-D59F725A8ABF}" type="datetime1">
              <a:rPr lang="ru-RU" smtClean="0"/>
              <a:t>08.05.2020</a:t>
            </a:fld>
            <a:endParaRPr lang="ru-RU"/>
          </a:p>
        </p:txBody>
      </p:sp>
      <p:sp>
        <p:nvSpPr>
          <p:cNvPr id="104868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68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8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97FA-1144-4726-B7C5-18D3ECAA5CBA}" type="datetime1">
              <a:rPr lang="ru-RU" smtClean="0"/>
              <a:t>08.05.2020</a:t>
            </a:fld>
            <a:endParaRPr lang="ru-RU"/>
          </a:p>
        </p:txBody>
      </p:sp>
      <p:sp>
        <p:nvSpPr>
          <p:cNvPr id="104868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68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8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99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0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9BB2B-5533-46AD-A236-18D5580A4649}" type="datetime1">
              <a:rPr lang="ru-RU" smtClean="0"/>
              <a:t>08.05.2020</a:t>
            </a:fld>
            <a:endParaRPr lang="ru-RU"/>
          </a:p>
        </p:txBody>
      </p:sp>
      <p:sp>
        <p:nvSpPr>
          <p:cNvPr id="104870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70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04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05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0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AA37F-9266-4521-8C33-DB30CCACBEFF}" type="datetime1">
              <a:rPr lang="ru-RU" smtClean="0"/>
              <a:t>08.05.2020</a:t>
            </a:fld>
            <a:endParaRPr lang="ru-RU"/>
          </a:p>
        </p:txBody>
      </p:sp>
      <p:sp>
        <p:nvSpPr>
          <p:cNvPr id="104870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70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10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11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12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13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1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0C9F-4AE9-40C2-892C-1F507F7CDD36}" type="datetime1">
              <a:rPr lang="ru-RU" smtClean="0"/>
              <a:t>08.05.2020</a:t>
            </a:fld>
            <a:endParaRPr lang="ru-RU"/>
          </a:p>
        </p:txBody>
      </p:sp>
      <p:sp>
        <p:nvSpPr>
          <p:cNvPr id="104871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71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DD65-3475-47E3-8687-693A5A81B882}" type="datetime1">
              <a:rPr lang="ru-RU" smtClean="0"/>
              <a:t>08.05.2020</a:t>
            </a:fld>
            <a:endParaRPr lang="ru-RU"/>
          </a:p>
        </p:txBody>
      </p:sp>
      <p:sp>
        <p:nvSpPr>
          <p:cNvPr id="104867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67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7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15CE2-62A6-4CA7-9E15-13DBEE306589}" type="datetime1">
              <a:rPr lang="ru-RU" smtClean="0"/>
              <a:t>08.05.2020</a:t>
            </a:fld>
            <a:endParaRPr lang="ru-RU"/>
          </a:p>
        </p:txBody>
      </p:sp>
      <p:sp>
        <p:nvSpPr>
          <p:cNvPr id="104871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71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0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21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22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2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2C7C5-E936-427D-B752-A126CFC5368E}" type="datetime1">
              <a:rPr lang="ru-RU" smtClean="0"/>
              <a:t>08.05.2020</a:t>
            </a:fld>
            <a:endParaRPr lang="ru-RU"/>
          </a:p>
        </p:txBody>
      </p:sp>
      <p:sp>
        <p:nvSpPr>
          <p:cNvPr id="104872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72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7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8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89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9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C536-9322-4038-9569-474E35676378}" type="datetime1">
              <a:rPr lang="ru-RU" smtClean="0"/>
              <a:t>08.05.2020</a:t>
            </a:fld>
            <a:endParaRPr lang="ru-RU"/>
          </a:p>
        </p:txBody>
      </p:sp>
      <p:sp>
        <p:nvSpPr>
          <p:cNvPr id="104869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69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5570B-7A39-496E-A157-AEF9815AEE67}" type="datetime1">
              <a:rPr lang="ru-RU" smtClean="0"/>
              <a:t>08.05.2020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Яненко Е.Д.</a:t>
            </a:r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047CB-AB64-4D0A-83AD-D527FF845C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5" descr="dd01021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14"/>
            <a:ext cx="9144000" cy="6858000"/>
          </a:xfrm>
          <a:prstGeom prst="rect">
            <a:avLst/>
          </a:prstGeom>
          <a:noFill/>
        </p:spPr>
      </p:pic>
      <p:sp>
        <p:nvSpPr>
          <p:cNvPr id="1048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48297"/>
            <a:ext cx="7772400" cy="147002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sz="40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1357298"/>
            <a:ext cx="7344619" cy="4545772"/>
          </a:xfrm>
        </p:spPr>
        <p:txBody>
          <a:bodyPr>
            <a:normAutofit/>
          </a:bodyPr>
          <a:lstStyle/>
          <a:p>
            <a:pPr lvl="0"/>
            <a:endParaRPr lang="en-US" sz="4800" b="1" dirty="0" smtClean="0">
              <a:solidFill>
                <a:prstClr val="black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lvl="0"/>
            <a:r>
              <a:rPr lang="ru-RU" sz="4800" b="1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«Конституция – основной </a:t>
            </a:r>
            <a:r>
              <a:rPr lang="ru-RU" sz="4800" b="1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закон государства»</a:t>
            </a:r>
            <a:endParaRPr lang="ru-RU" sz="4800" dirty="0">
              <a:solidFill>
                <a:prstClr val="black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1048588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7452320" y="6525344"/>
            <a:ext cx="1691680" cy="33265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49"/>
            <a:ext cx="77724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ВИДЫ КОНСТИТУЦИИ: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1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4" y="1199455"/>
            <a:ext cx="7630616" cy="5156894"/>
          </a:xfrm>
        </p:spPr>
        <p:txBody>
          <a:bodyPr>
            <a:normAutofit fontScale="93750" lnSpcReduction="20000"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Писаная конституция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— нормативный правовой акт, целостно регулирующий вопросы конституционного значения. </a:t>
            </a:r>
            <a:endParaRPr lang="ru-RU" dirty="0" smtClean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Писаная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конституция может быть единым и единственным актом, например Конституция США. Однако она может представлять собой несколько актов (их частей), содержательно дополняющих друг друга и формально провозглашенных составными частями единой конституции. Так, современная Конституция Франции включает Конституцию 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1958г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., Декларацию 1789 г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.,  преамбулу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Конституции 1946 г.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49"/>
            <a:ext cx="77724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ВИДЫ КОНСТИТУЦИИ: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5" y="1124744"/>
            <a:ext cx="7630616" cy="5300910"/>
          </a:xfrm>
        </p:spPr>
        <p:txBody>
          <a:bodyPr>
            <a:normAutofit fontScale="93750" lnSpcReduction="20000"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Неписаная конституция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— совокупность обычных по форме законов, судебных актов, обычаев (например, конституции Великобритании, Новой Зеландии). Составляющие неписаную конституцию источники не дают каждый по отдельности цельную модель общественно-государственной жизни в своих странах. Они формально не соединены между собой в рамках единого акта или официального свода актов и не отграничивают себя от других правовых источников по признаку особой юридической силы.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48621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7668344" y="6356350"/>
            <a:ext cx="1475656" cy="36512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49"/>
            <a:ext cx="77724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ВИДЫ КОНСТИТУЦИИ: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4" y="1268760"/>
            <a:ext cx="7630616" cy="5300910"/>
          </a:xfrm>
        </p:spPr>
        <p:txBody>
          <a:bodyPr>
            <a:normAutofit fontScale="84375" lnSpcReduction="1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Виды конституций по субъектам принятия: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- дарованные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(октроированные);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- исходящие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от народа (народные конституции).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Дарованная конституция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вводится в действие актом главы государства (высшего исполнительного органа власти), например Конституция Катара. Дарованной конституцией являлись основные государственные законы Российской империи 1906 г., введенные в действие актом императора.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48624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7812360" y="6356350"/>
            <a:ext cx="1331640" cy="36512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2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01135"/>
            <a:ext cx="77724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ВИДЫ КОНСТИТУЦИИ: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2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4" y="1797279"/>
            <a:ext cx="7488832" cy="43204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Народная </a:t>
            </a:r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конституция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может приниматься на референдуме, парламентом, высшим органом власти, сформированным исключительно для принятия конституции (учредительное собрание, конституционное собрание).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48627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7668344" y="6356350"/>
            <a:ext cx="1475656" cy="365125"/>
          </a:xfrm>
        </p:spPr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5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167"/>
            <a:ext cx="9144000" cy="6858000"/>
          </a:xfrm>
          <a:prstGeom prst="rect">
            <a:avLst/>
          </a:prstGeom>
          <a:noFill/>
        </p:spPr>
      </p:pic>
      <p:sp>
        <p:nvSpPr>
          <p:cNvPr id="104862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4664"/>
            <a:ext cx="77724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ВИДЫ КОНСТИТУЦИИ: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2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8720" y="1556793"/>
            <a:ext cx="7126560" cy="4464496"/>
          </a:xfrm>
        </p:spPr>
        <p:txBody>
          <a:bodyPr>
            <a:normAutofit fontScale="96875" lnSpcReduction="2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Виды конституций по порядку принятия и изменения: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- гибкие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- жесткие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Гибкая конституция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— основной закон, принимаемый и изменяемый в том же порядке, что и обычные законы государства.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4863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8028384" y="6356350"/>
            <a:ext cx="1224136" cy="365125"/>
          </a:xfrm>
        </p:spPr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6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289"/>
            <a:ext cx="9143999" cy="6925068"/>
          </a:xfrm>
          <a:prstGeom prst="rect">
            <a:avLst/>
          </a:prstGeom>
          <a:noFill/>
        </p:spPr>
      </p:pic>
      <p:sp>
        <p:nvSpPr>
          <p:cNvPr id="104863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49"/>
            <a:ext cx="77724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ВИДЫ КОНСТИТУЦИИ: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3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1412776"/>
            <a:ext cx="7486600" cy="5012878"/>
          </a:xfrm>
        </p:spPr>
        <p:txBody>
          <a:bodyPr>
            <a:normAutofit fontScale="75000" lnSpcReduction="1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Жесткая </a:t>
            </a:r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конституция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— основной закон, принимаемый и изменяемый в более усложненном порядке, чем обычные законы соответствующей страны. Ужесточение изменения конституции диктуется в условиях конкретных государств разными причинами: стремлением политически и экономически преобладающих в обществе групп, заинтересованных в неизменности конституции, обеспечить ее устойчивость; необходимостью обеспечить устойчивое развитие общества, государства, законодательства без постоянных «встрясок» и др. Большинство писаных конституций являются по порядку принятия жесткими.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7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49"/>
            <a:ext cx="77724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ВИДЫ КОНСТИТУЦИИ: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1412776"/>
            <a:ext cx="7486600" cy="5012878"/>
          </a:xfrm>
        </p:spPr>
        <p:txBody>
          <a:bodyPr>
            <a:normAutofit fontScale="93750" lnSpcReduction="1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Выделяют также юридические и фактические конституции.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Юридическая конституция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— это писаная или неписаная, дарованная или народная, гибкая или жесткая конституции.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Фактическая конституция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— действительный строй общественно-государственных отношений, в той или иной мере воспроизводящий его модель, закрепленную в юридической конституции.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8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49"/>
            <a:ext cx="77724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ВИДЫ КОНСТИТУЦИИ: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1196752"/>
            <a:ext cx="7486600" cy="5012878"/>
          </a:xfrm>
        </p:spPr>
        <p:txBody>
          <a:bodyPr>
            <a:normAutofit fontScale="78125" lnSpcReduction="2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 точки зрения действенности конституционных норм юридические конституции еще разделяют на реальные и фиктивные.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Реальная конституция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— та, предписания которой воплощены в действительности, а юридическая и фактическая конституции совпадают.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Фиктивная конституция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закрепляет принципы и институты либо отсутствующие в действительности, либо на практике отличающиеся от их конституционной модели. В жизни трудно найти конституцию, которая бы во всех своих положениях была реальной или фиктивной. Поэтому важно с точки зрения реальности или фиктивности оценивать отдельные конституционные нормы, институты.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9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4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49"/>
            <a:ext cx="77724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ВИДЫ КОНСТИТУЦИИ: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4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1196752"/>
            <a:ext cx="7486600" cy="5012878"/>
          </a:xfrm>
        </p:spPr>
        <p:txBody>
          <a:bodyPr>
            <a:normAutofit fontScale="9375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Иногда в основу разделения конституций на виды кладут отдельные элементы их содержания. Так, различают конституции по закрепляемой ими </a:t>
            </a:r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форме государственного устройства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(конституции унитарных, федеративных государств, федеральные конституции и конституции субъектов Федерации); </a:t>
            </a:r>
            <a:r>
              <a:rPr lang="ru-RU" b="1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 форме правления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(конституции президентских, парламентских республик, ограниченных монархий).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0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26" y="0"/>
            <a:ext cx="9144000" cy="6858000"/>
          </a:xfrm>
          <a:prstGeom prst="rect">
            <a:avLst/>
          </a:prstGeom>
          <a:noFill/>
        </p:spPr>
      </p:pic>
      <p:sp>
        <p:nvSpPr>
          <p:cNvPr id="10486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209071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КОНСТИТУЦИОНАЛИЗМ: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340768"/>
            <a:ext cx="7772401" cy="5084886"/>
          </a:xfrm>
        </p:spPr>
        <p:txBody>
          <a:bodyPr>
            <a:normAutofit fontScale="96875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Конституционализм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(от лат. </a:t>
            </a:r>
            <a:r>
              <a:rPr lang="ru-RU" dirty="0" err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Constitutio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— установки, устройство) имеет следующие 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определения: </a:t>
            </a:r>
          </a:p>
          <a:p>
            <a:pPr marL="514350" indent="-514350"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правление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реально ограниченное конституцией; политическая система, опирающаяся на конституцию и конституционные методы правления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;</a:t>
            </a:r>
          </a:p>
          <a:p>
            <a:pPr marL="514350" indent="-514350"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политико-правовая теория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обосновывающая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необходимость установления конституционного строя. 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901"/>
            <a:ext cx="9143999" cy="6897901"/>
          </a:xfrm>
          <a:prstGeom prst="rect">
            <a:avLst/>
          </a:prstGeom>
          <a:noFill/>
        </p:spPr>
      </p:pic>
      <p:sp>
        <p:nvSpPr>
          <p:cNvPr id="104859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60350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ЦЕЛЬ: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59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1487488"/>
            <a:ext cx="6408712" cy="486886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Monotype Corsiva" panose="03010101010201010101" pitchFamily="66" charset="0"/>
              </a:rPr>
              <a:t>Определить дефиницию понятия «Конституция», рассмотреть ее виды. Раскрыть содержание Конституции ДНР как главного закона </a:t>
            </a:r>
            <a:r>
              <a:rPr lang="ru-RU" sz="4000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государства.</a:t>
            </a:r>
            <a:endParaRPr lang="ru-RU" sz="40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48594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7164288" y="6356350"/>
            <a:ext cx="2262288" cy="36512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1804" y="548680"/>
            <a:ext cx="7772400" cy="131248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КОНСТИТУЦИОННОЕ ПРАВО: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1556792"/>
            <a:ext cx="6984776" cy="4868862"/>
          </a:xfrm>
        </p:spPr>
        <p:txBody>
          <a:bodyPr>
            <a:normAutofit fontScale="96875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или Лично-государственное право — отрасль права, закрепляющая в себе основы взаимоотношения личности и государства, конституционные характеристики государства, регламентирующая организацию государственной власти в стране и иные отношения конституционно-правового характера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  <a:p>
            <a:pPr algn="l"/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2" name="Picture 5" descr="dd01021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4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1850" y="332656"/>
            <a:ext cx="7772400" cy="172819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Государственный строй Донецкой Народной Республики</a:t>
            </a:r>
          </a:p>
        </p:txBody>
      </p:sp>
      <p:sp>
        <p:nvSpPr>
          <p:cNvPr id="10486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81646" y="2039698"/>
            <a:ext cx="7272808" cy="4536504"/>
          </a:xfrm>
        </p:spPr>
        <p:txBody>
          <a:bodyPr>
            <a:normAutofit fontScale="46875" lnSpcReduction="20000"/>
          </a:bodyPr>
          <a:lstStyle/>
          <a:p>
            <a:r>
              <a:rPr lang="en-US" sz="7000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 </a:t>
            </a:r>
            <a:r>
              <a:rPr lang="ru-RU" sz="7000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Согласно Конституции, ДНР </a:t>
            </a:r>
            <a:r>
              <a:rPr lang="ru-RU" sz="7000" dirty="0">
                <a:solidFill>
                  <a:srgbClr val="000000"/>
                </a:solidFill>
                <a:latin typeface="Monotype Corsiva" panose="03010101010201010101" pitchFamily="66" charset="0"/>
              </a:rPr>
              <a:t>является унитарным, суверенным, независимым, демократическим, правовым государством. По законам ДНР, государственная власть в стране осуществляется на основе разделения её на законодательную, исполнительную и судебную. Форма правления характеризуется как президентская республика</a:t>
            </a:r>
            <a:r>
              <a:rPr lang="ru-RU" sz="7000" dirty="0" smtClean="0">
                <a:solidFill>
                  <a:srgbClr val="000000"/>
                </a:solidFill>
                <a:latin typeface="Helvetica Neue"/>
              </a:rPr>
              <a:t> </a:t>
            </a:r>
            <a:endParaRPr lang="ru-RU" sz="7000" dirty="0">
              <a:solidFill>
                <a:srgbClr val="000000"/>
              </a:solidFill>
              <a:latin typeface="Helvetica Neue"/>
            </a:endParaRPr>
          </a:p>
          <a:p>
            <a:pPr algn="l"/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3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5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908720"/>
            <a:ext cx="7772400" cy="82165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Конституция как главный нормативный документ</a:t>
            </a:r>
          </a:p>
        </p:txBody>
      </p:sp>
      <p:sp>
        <p:nvSpPr>
          <p:cNvPr id="104865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9" y="1916833"/>
            <a:ext cx="7636988" cy="4218478"/>
          </a:xfrm>
        </p:spPr>
        <p:txBody>
          <a:bodyPr>
            <a:normAutofit fontScale="84375" lnSpcReduction="10000"/>
          </a:bodyPr>
          <a:lstStyle/>
          <a:p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</a:rPr>
              <a:t>Конституция - основной закон 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ДНР;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</a:rPr>
              <a:t>единый, имеющий высшую юридическую силу, прямое действие и верховенство на всей территории 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ДНР политико-правовой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</a:rPr>
              <a:t>акт, посредством которого народ учредил основные принципы устройства общества и государства, определил субъекты государственной власти, механизм её осуществления, закрепил охраняемые государством права, свободы и обязанности человека и гражданина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.</a:t>
            </a:r>
            <a:endParaRPr lang="ru-RU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4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908720"/>
            <a:ext cx="7772400" cy="82165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Отличие Конституции от других законов</a:t>
            </a:r>
          </a:p>
        </p:txBody>
      </p:sp>
      <p:sp>
        <p:nvSpPr>
          <p:cNvPr id="10486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0733" y="1988841"/>
            <a:ext cx="7633344" cy="4146470"/>
          </a:xfrm>
        </p:spPr>
        <p:txBody>
          <a:bodyPr>
            <a:normAutofit fontScale="875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</a:rPr>
              <a:t>Конституция: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- закрепляет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</a:rPr>
              <a:t>государственный строй, основные права и свободы, определяет форму государства и систему высших органов государственной власти;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- обладает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</a:rPr>
              <a:t>высшей юридической силой;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- отличается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</a:rPr>
              <a:t>стабильностью, обусловленной особым, усложненным порядком принятия и изменения;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- является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</a:rPr>
              <a:t>базой для текущего законодательства.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5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188640"/>
            <a:ext cx="7772400" cy="108012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КОНСТИТУЦИЯ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ДНР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1484784"/>
            <a:ext cx="7561336" cy="563356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</a:rPr>
              <a:t>Верховный Совет Донецкой Народной Республики, утверждая права и свободы человека, гражданский мир и согласие, исходя из общепризнанных принципов равноправия и самоопределения народов, заявляя о стремлении обеспечить благополучие и процветание Республики, принимает Конституцию 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ДНР.</a:t>
            </a:r>
            <a:endParaRPr lang="ru-RU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6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6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1850" y="548679"/>
            <a:ext cx="7772400" cy="131187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Действующая Конституция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ДНР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состоит из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6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1850" y="1860550"/>
            <a:ext cx="7772400" cy="4781674"/>
          </a:xfrm>
        </p:spPr>
        <p:txBody>
          <a:bodyPr>
            <a:normAutofit fontScale="96429" lnSpcReduction="10000"/>
          </a:bodyPr>
          <a:lstStyle/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Глава 1. ОСНОВЫ КОНСТИТУЦИОННОГО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СТРОЯ ( статья1-11 )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Глава 2. ЗАЩИТА ПРАВ И СВОБОД ЧЕЛОВЕКА И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ГРАЖДАНИНА (статья 12- 53)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Глава 3. ГОСУДАРСТВЕННОЕ УСТРОЙСТВО ДОНЕЦКОЙ НАРОДНОЙ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РЕСПУБЛИКИ (статья 54-55)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Глава 4. ГЛАВА ДОНЕЦКОЙ НАРОДНОЙ РЕСПУБЛИКИ(статья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56- 62)</a:t>
            </a:r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7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6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1850" y="548679"/>
            <a:ext cx="7772400" cy="131187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Действующая Конституция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ДНР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состоит из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6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1850" y="1860550"/>
            <a:ext cx="7772400" cy="4781674"/>
          </a:xfrm>
        </p:spPr>
        <p:txBody>
          <a:bodyPr>
            <a:normAutofit fontScale="96429" lnSpcReduction="10000"/>
          </a:bodyPr>
          <a:lstStyle/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Глава 5. НАРОДНЫЙ СОВЕТ ДОНЕЦКОЙ НАРОДНОЙ РЕСПУБЛИКИ(статья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63- 74)</a:t>
            </a:r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Глава 6. СОВЕТ МИНИСТРОВ ДОНЕЦКОЙ НАРОДНОЙ РЕСПУБЛИКИ(статья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75- 79)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Глава 7. СУДЕБНАЯ ВЛАСТЬ И ПРОКУРАТУРА В ДОНЕЦКОЙ НАРОДНОЙ РЕСПУБЛИКЕ(статья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80-81)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Глава 8. МЕСТНОЕ САМОУПРАВЛЕНИЕ(статья </a:t>
            </a:r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82- 83)</a:t>
            </a:r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8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1850" y="548679"/>
            <a:ext cx="7772400" cy="131187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Действующая Конституция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ДНР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состоит из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1850" y="1860550"/>
            <a:ext cx="7772400" cy="4781674"/>
          </a:xfrm>
        </p:spPr>
        <p:txBody>
          <a:bodyPr>
            <a:normAutofit fontScale="75000" lnSpcReduction="20000"/>
          </a:bodyPr>
          <a:lstStyle/>
          <a:p>
            <a:pPr algn="l"/>
            <a:r>
              <a:rPr lang="ru-RU" sz="40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Глава 9. ПРИНЯТИЕ КОНСТИТУЦИИ ДОНЕЦКОЙ НАРОДНОЙ РЕСПУБЛИКИ И ВНЕСЕНИЕ В НЕЕ ИЗМЕНЕНИЙ(статья </a:t>
            </a:r>
            <a:r>
              <a:rPr lang="ru-RU" sz="40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84- 85)</a:t>
            </a:r>
            <a:endParaRPr lang="ru-RU" sz="40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40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Глава </a:t>
            </a:r>
            <a:r>
              <a:rPr lang="ru-RU" sz="40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10. ПЕРЕХОДНЫЕ </a:t>
            </a:r>
            <a:r>
              <a:rPr lang="ru-RU" sz="40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ПОЛОЖЕНИЯ(статья 86)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Председатель </a:t>
            </a:r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Верховного Совета 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Донецкой Народной Республики                                                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</a:t>
            </a:r>
            <a:r>
              <a:rPr lang="en-US" alt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В. </a:t>
            </a:r>
            <a:r>
              <a:rPr lang="ru-RU" sz="2800" dirty="0" err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Пушилин</a:t>
            </a:r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Протокол № 1 от 14 мая 2014 года.</a:t>
            </a:r>
          </a:p>
          <a:p>
            <a:pPr algn="l"/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8" y="0"/>
            <a:ext cx="9144000" cy="6858000"/>
          </a:xfrm>
          <a:prstGeom prst="rect">
            <a:avLst/>
          </a:prstGeom>
          <a:noFill/>
        </p:spPr>
      </p:pic>
      <p:sp>
        <p:nvSpPr>
          <p:cNvPr id="10485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СОДЕРЖАНИЕ ДЕЯТЕЛЬНОСТИ: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59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557338"/>
            <a:ext cx="7920037" cy="4868862"/>
          </a:xfrm>
        </p:spPr>
        <p:txBody>
          <a:bodyPr>
            <a:normAutofit fontScale="96875" lnSpcReduction="20000"/>
          </a:bodyPr>
          <a:lstStyle/>
          <a:p>
            <a:pPr algn="l"/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</a:rPr>
              <a:t>Диалог с учениками о роли конституции в жизни общества и государства. Ознакомление учащихся с понятием конституционализма как основным принципом господства права над полномочиями руководителей государства, государственных органов. Охарактеризовать историю принятия Конституции ДНР и ее основные особенности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  <a:p>
            <a:pPr algn="l"/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48597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6741838" y="6492875"/>
            <a:ext cx="1619672" cy="36512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55" y="-16066"/>
            <a:ext cx="9144000" cy="6858000"/>
          </a:xfrm>
          <a:prstGeom prst="rect">
            <a:avLst/>
          </a:prstGeom>
          <a:noFill/>
        </p:spPr>
      </p:pic>
      <p:sp>
        <p:nvSpPr>
          <p:cNvPr id="10485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ОЖИДАЕМЫЕ РЕЗУЛЬТАТЫ: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5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623" y="1556792"/>
            <a:ext cx="6984777" cy="4868862"/>
          </a:xfrm>
        </p:spPr>
        <p:txBody>
          <a:bodyPr>
            <a:normAutofit/>
          </a:bodyPr>
          <a:lstStyle/>
          <a:p>
            <a:pPr algn="l"/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40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Знание понятий: Конституция, конституционализм, конституционное право; умение характеризовать Конституцию ДНР</a:t>
            </a:r>
            <a:r>
              <a:rPr lang="en-US" sz="40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schemeClr val="tx1"/>
              </a:solidFill>
              <a:latin typeface="Monotype Corsiva" pitchFamily="66" charset="0"/>
            </a:endParaRPr>
          </a:p>
          <a:p>
            <a:pPr algn="l"/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48600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7010400" y="6546113"/>
            <a:ext cx="2895600" cy="295821"/>
          </a:xfrm>
        </p:spPr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31" y="-23884"/>
            <a:ext cx="9090569" cy="6858000"/>
          </a:xfrm>
          <a:prstGeom prst="rect">
            <a:avLst/>
          </a:prstGeom>
          <a:noFill/>
        </p:spPr>
      </p:pic>
      <p:sp>
        <p:nvSpPr>
          <p:cNvPr id="104860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5680" y="389433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КОНСТИТУЦИЯ: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0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5" y="1556792"/>
            <a:ext cx="7630616" cy="4868862"/>
          </a:xfrm>
        </p:spPr>
        <p:txBody>
          <a:bodyPr>
            <a:normAutofit fontScale="84375" lnSpcReduction="2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(от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лат. </a:t>
            </a:r>
            <a:r>
              <a:rPr lang="ru-RU" dirty="0" err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constitutio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— устройство, установление, сложение) — основной закон государства, особый нормативный правовой акт, имеющий высшую юридическую силу. </a:t>
            </a:r>
            <a:endParaRPr lang="ru-RU" dirty="0" smtClean="0">
              <a:solidFill>
                <a:schemeClr val="tx1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Конституция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определяет основы политической, правовой и экономической систем 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государства. </a:t>
            </a:r>
            <a:r>
              <a:rPr lang="ru-RU" dirty="0" err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Конститу́ция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— учредительный документ </a:t>
            </a:r>
            <a:r>
              <a:rPr lang="ru-RU" dirty="0" err="1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государствa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, в котором изложены основные цели создания государства. В подавляющем большинстве стран Конституция принимается учредительным собранием либо путем референдума.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48603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7812360" y="6356350"/>
            <a:ext cx="1331640" cy="36512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80" y="0"/>
            <a:ext cx="9144000" cy="6858000"/>
          </a:xfrm>
          <a:prstGeom prst="rect">
            <a:avLst/>
          </a:prstGeom>
          <a:noFill/>
        </p:spPr>
      </p:pic>
      <p:sp>
        <p:nvSpPr>
          <p:cNvPr id="104860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5680" y="389433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ЮРИДИЧЕСКОЕ ОБОЗНАЧЕНИЕ: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0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6572" y="1652256"/>
            <a:ext cx="7630616" cy="4868862"/>
          </a:xfrm>
        </p:spPr>
        <p:txBody>
          <a:bodyPr>
            <a:normAutofit fontScale="96875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нормативный правовой акт высшей юридической силы государства или государственно-территориального содружества в межгосударственных объединениях, закрепляющий основы политической, экономической и правовой систем данного государства или содружества, основы правового статуса государства 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личности, их права и обязанности.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5680" y="389433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КОНСТИТУЦИЯ: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0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3607" y="1556792"/>
            <a:ext cx="7414593" cy="4868862"/>
          </a:xfrm>
        </p:spPr>
        <p:txBody>
          <a:bodyPr>
            <a:normAutofit fontScale="90625" lnSpcReduction="1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sz="36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материальном смысле — совокупность правовых норм, определяющих высшие органы государства, порядок их формирования и функционирования, их взаимные отношения и компетенцию, а также принципиальное положение индивида по отношению к государственной власти.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48609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8028384" y="6356350"/>
            <a:ext cx="1247520" cy="36512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725"/>
            <a:ext cx="9144000" cy="6858000"/>
          </a:xfrm>
          <a:prstGeom prst="rect">
            <a:avLst/>
          </a:prstGeom>
          <a:noFill/>
        </p:spPr>
      </p:pic>
      <p:sp>
        <p:nvSpPr>
          <p:cNvPr id="104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5680" y="389433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КОНСТИТУЦИЮ: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536" y="1628800"/>
            <a:ext cx="6192688" cy="4248472"/>
          </a:xfrm>
        </p:spPr>
        <p:txBody>
          <a:bodyPr>
            <a:normAutofit fontScale="87500" lnSpcReduction="1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можно </a:t>
            </a:r>
            <a:r>
              <a:rPr lang="ru-RU" sz="4000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также охарактеризовать как договор между населением и государством, где определяется порядок формирования государства и взаимоотношение сторон.</a:t>
            </a:r>
            <a:endParaRPr lang="ru-RU" sz="40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4861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8028384" y="6425654"/>
            <a:ext cx="1247520" cy="43234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Picture 5" descr="dd010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486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49"/>
            <a:ext cx="77724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ВИДЫ КОНСТИТУЦИИ: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486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5" y="1268760"/>
            <a:ext cx="7630616" cy="5156894"/>
          </a:xfrm>
        </p:spPr>
        <p:txBody>
          <a:bodyPr>
            <a:normAutofit fontScale="9375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Конституции 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разных государств, государственных образований в силу ряда причин различаются между собой. В теории конституционализма принято выделять виды конституций по форме их выражения, субъектам и порядку принятия, действенности их положений.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Виды конституций по форме выражения: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- писаные</a:t>
            </a:r>
            <a:r>
              <a:rPr lang="ru-RU" dirty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- неписаные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48615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8028384" y="6356350"/>
            <a:ext cx="1257400" cy="365125"/>
          </a:xfrm>
        </p:spPr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1273</Words>
  <Application>Microsoft Office PowerPoint</Application>
  <PresentationFormat>Экран (4:3)</PresentationFormat>
  <Paragraphs>104</Paragraphs>
  <Slides>27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Helvetica Neue</vt:lpstr>
      <vt:lpstr>Monotype Corsiva</vt:lpstr>
      <vt:lpstr>Times New Roman</vt:lpstr>
      <vt:lpstr>Тема Office</vt:lpstr>
      <vt:lpstr>  </vt:lpstr>
      <vt:lpstr>ЦЕЛЬ:</vt:lpstr>
      <vt:lpstr>СОДЕРЖАНИЕ ДЕЯТЕЛЬНОСТИ:</vt:lpstr>
      <vt:lpstr>ОЖИДАЕМЫЕ РЕЗУЛЬТАТЫ:</vt:lpstr>
      <vt:lpstr>КОНСТИТУЦИЯ:</vt:lpstr>
      <vt:lpstr>ЮРИДИЧЕСКОЕ ОБОЗНАЧЕНИЕ:</vt:lpstr>
      <vt:lpstr>КОНСТИТУЦИЯ:</vt:lpstr>
      <vt:lpstr>КОНСТИТУЦИЮ:</vt:lpstr>
      <vt:lpstr>ВИДЫ КОНСТИТУЦИИ:</vt:lpstr>
      <vt:lpstr>ВИДЫ КОНСТИТУЦИИ:</vt:lpstr>
      <vt:lpstr>ВИДЫ КОНСТИТУЦИИ:</vt:lpstr>
      <vt:lpstr>ВИДЫ КОНСТИТУЦИИ:</vt:lpstr>
      <vt:lpstr>ВИДЫ КОНСТИТУЦИИ:</vt:lpstr>
      <vt:lpstr>ВИДЫ КОНСТИТУЦИИ:</vt:lpstr>
      <vt:lpstr>ВИДЫ КОНСТИТУЦИИ:</vt:lpstr>
      <vt:lpstr>ВИДЫ КОНСТИТУЦИИ:</vt:lpstr>
      <vt:lpstr>ВИДЫ КОНСТИТУЦИИ:</vt:lpstr>
      <vt:lpstr>ВИДЫ КОНСТИТУЦИИ:</vt:lpstr>
      <vt:lpstr>КОНСТИТУЦИОНАЛИЗМ:</vt:lpstr>
      <vt:lpstr>КОНСТИТУЦИОННОЕ ПРАВО:</vt:lpstr>
      <vt:lpstr>Государственный строй Донецкой Народной Республики</vt:lpstr>
      <vt:lpstr>Конституция как главный нормативный документ</vt:lpstr>
      <vt:lpstr>Отличие Конституции от других законов</vt:lpstr>
      <vt:lpstr> КОНСТИТУЦИЯ  ДНР</vt:lpstr>
      <vt:lpstr>Действующая Конституция  ДНР состоит из :</vt:lpstr>
      <vt:lpstr>Действующая Конституция  ДНР состоит из :</vt:lpstr>
      <vt:lpstr>Действующая Конституция  ДНР состоит из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Конституция -самый главный  закон страны</dc:title>
  <dc:creator>Яненко</dc:creator>
  <cp:lastModifiedBy>Еропутова Наталья Константина</cp:lastModifiedBy>
  <cp:revision>1</cp:revision>
  <dcterms:created xsi:type="dcterms:W3CDTF">2011-10-18T03:38:26Z</dcterms:created>
  <dcterms:modified xsi:type="dcterms:W3CDTF">2020-05-08T12:33:22Z</dcterms:modified>
</cp:coreProperties>
</file>