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rgbClr val="DFE7D3"/>
          </a:solidFill>
        </a:fill>
      </a:tcStyle>
    </a:wholeTbl>
    <a:band2H>
      <a:tcTxStyle/>
      <a:tcStyle>
        <a:tcBdr/>
        <a:fill>
          <a:solidFill>
            <a:srgbClr val="F0F4EA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381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381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381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381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381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381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EFDE3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EFDE3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38100" cap="flat">
              <a:solidFill>
                <a:srgbClr val="FEFDE3"/>
              </a:solidFill>
              <a:prstDash val="solid"/>
              <a:round/>
            </a:ln>
          </a:top>
          <a:bottom>
            <a:ln w="127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EFDE3"/>
      </a:tcTxStyle>
      <a:tcStyle>
        <a:tcBdr>
          <a:left>
            <a:ln w="12700" cap="flat">
              <a:solidFill>
                <a:srgbClr val="FEFDE3"/>
              </a:solidFill>
              <a:prstDash val="solid"/>
              <a:round/>
            </a:ln>
          </a:left>
          <a:right>
            <a:ln w="12700" cap="flat">
              <a:solidFill>
                <a:srgbClr val="FEFDE3"/>
              </a:solidFill>
              <a:prstDash val="solid"/>
              <a:round/>
            </a:ln>
          </a:right>
          <a:top>
            <a:ln w="12700" cap="flat">
              <a:solidFill>
                <a:srgbClr val="FEFDE3"/>
              </a:solidFill>
              <a:prstDash val="solid"/>
              <a:round/>
            </a:ln>
          </a:top>
          <a:bottom>
            <a:ln w="38100" cap="flat">
              <a:solidFill>
                <a:srgbClr val="FEFDE3"/>
              </a:solidFill>
              <a:prstDash val="solid"/>
              <a:round/>
            </a:ln>
          </a:bottom>
          <a:insideH>
            <a:ln w="12700" cap="flat">
              <a:solidFill>
                <a:srgbClr val="FEFDE3"/>
              </a:solidFill>
              <a:prstDash val="solid"/>
              <a:round/>
            </a:ln>
          </a:insideH>
          <a:insideV>
            <a:ln w="12700" cap="flat">
              <a:solidFill>
                <a:srgbClr val="FEFDE3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j-lt"/>
        <a:ea typeface="+mj-ea"/>
        <a:cs typeface="+mj-cs"/>
        <a:sym typeface="Helvetica Neue"/>
      </a:defRPr>
    </a:lvl1pPr>
    <a:lvl2pPr indent="228600" latinLnBrk="0">
      <a:defRPr>
        <a:latin typeface="+mj-lt"/>
        <a:ea typeface="+mj-ea"/>
        <a:cs typeface="+mj-cs"/>
        <a:sym typeface="Helvetica Neue"/>
      </a:defRPr>
    </a:lvl2pPr>
    <a:lvl3pPr indent="457200" latinLnBrk="0">
      <a:defRPr>
        <a:latin typeface="+mj-lt"/>
        <a:ea typeface="+mj-ea"/>
        <a:cs typeface="+mj-cs"/>
        <a:sym typeface="Helvetica Neue"/>
      </a:defRPr>
    </a:lvl3pPr>
    <a:lvl4pPr indent="685800" latinLnBrk="0">
      <a:defRPr>
        <a:latin typeface="+mj-lt"/>
        <a:ea typeface="+mj-ea"/>
        <a:cs typeface="+mj-cs"/>
        <a:sym typeface="Helvetica Neue"/>
      </a:defRPr>
    </a:lvl4pPr>
    <a:lvl5pPr indent="914400" latinLnBrk="0">
      <a:defRPr>
        <a:latin typeface="+mj-lt"/>
        <a:ea typeface="+mj-ea"/>
        <a:cs typeface="+mj-cs"/>
        <a:sym typeface="Helvetica Neue"/>
      </a:defRPr>
    </a:lvl5pPr>
    <a:lvl6pPr indent="1143000" latinLnBrk="0">
      <a:defRPr>
        <a:latin typeface="+mj-lt"/>
        <a:ea typeface="+mj-ea"/>
        <a:cs typeface="+mj-cs"/>
        <a:sym typeface="Helvetica Neue"/>
      </a:defRPr>
    </a:lvl6pPr>
    <a:lvl7pPr indent="1371600" latinLnBrk="0">
      <a:defRPr>
        <a:latin typeface="+mj-lt"/>
        <a:ea typeface="+mj-ea"/>
        <a:cs typeface="+mj-cs"/>
        <a:sym typeface="Helvetica Neue"/>
      </a:defRPr>
    </a:lvl7pPr>
    <a:lvl8pPr indent="1600200" latinLnBrk="0">
      <a:defRPr>
        <a:latin typeface="+mj-lt"/>
        <a:ea typeface="+mj-ea"/>
        <a:cs typeface="+mj-cs"/>
        <a:sym typeface="Helvetica Neue"/>
      </a:defRPr>
    </a:lvl8pPr>
    <a:lvl9pPr indent="1828800" latinLnBrk="0">
      <a:defRPr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anvas"/>
          <p:cNvSpPr/>
          <p:nvPr/>
        </p:nvSpPr>
        <p:spPr>
          <a:xfrm>
            <a:off x="528637" y="201612"/>
            <a:ext cx="8397876" cy="6467476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/>
            </a:pPr>
            <a:endParaRPr/>
          </a:p>
        </p:txBody>
      </p:sp>
      <p:pic>
        <p:nvPicPr>
          <p:cNvPr id="23" name="A:\minispir.GIF" descr="A:\minispir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50800"/>
            <a:ext cx="1181100" cy="428625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Canvas"/>
          <p:cNvSpPr/>
          <p:nvPr/>
        </p:nvSpPr>
        <p:spPr>
          <a:xfrm>
            <a:off x="596900" y="4130675"/>
            <a:ext cx="1041400" cy="4572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/>
            </a:pPr>
            <a:endParaRPr/>
          </a:p>
        </p:txBody>
      </p:sp>
      <p:pic>
        <p:nvPicPr>
          <p:cNvPr id="25" name="A:\minispir.GIF" descr="A:\minispir.GIF"/>
          <p:cNvPicPr>
            <a:picLocks noChangeAspect="1"/>
          </p:cNvPicPr>
          <p:nvPr/>
        </p:nvPicPr>
        <p:blipFill>
          <a:blip r:embed="rId3">
            <a:extLst/>
          </a:blip>
          <a:srcRect t="39999"/>
          <a:stretch>
            <a:fillRect/>
          </a:stretch>
        </p:blipFill>
        <p:spPr>
          <a:xfrm>
            <a:off x="0" y="4222749"/>
            <a:ext cx="1181100" cy="2571752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27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066800" y="1752600"/>
            <a:ext cx="76200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4722" y="6096000"/>
            <a:ext cx="281941" cy="28708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"/>
          <p:cNvSpPr/>
          <p:nvPr/>
        </p:nvSpPr>
        <p:spPr>
          <a:xfrm>
            <a:off x="609600" y="228599"/>
            <a:ext cx="8239125" cy="6391277"/>
          </a:xfrm>
          <a:prstGeom prst="rect">
            <a:avLst/>
          </a:prstGeom>
          <a:solidFill>
            <a:srgbClr val="EDE7E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/>
            </a:pPr>
            <a:endParaRPr/>
          </a:p>
        </p:txBody>
      </p:sp>
      <p:sp>
        <p:nvSpPr>
          <p:cNvPr id="3" name="Линия"/>
          <p:cNvSpPr/>
          <p:nvPr/>
        </p:nvSpPr>
        <p:spPr>
          <a:xfrm>
            <a:off x="1016000" y="1600200"/>
            <a:ext cx="7670800" cy="0"/>
          </a:xfrm>
          <a:prstGeom prst="line">
            <a:avLst/>
          </a:prstGeom>
          <a:ln w="3175">
            <a:solidFill>
              <a:srgbClr val="CBBD83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" name="A:\minispir.GIF" descr="A:\minispir.GIF"/>
          <p:cNvPicPr>
            <a:picLocks noChangeAspect="1"/>
          </p:cNvPicPr>
          <p:nvPr/>
        </p:nvPicPr>
        <p:blipFill>
          <a:blip r:embed="rId4">
            <a:extLst/>
          </a:blip>
          <a:srcRect b="5332"/>
          <a:stretch>
            <a:fillRect/>
          </a:stretch>
        </p:blipFill>
        <p:spPr>
          <a:xfrm>
            <a:off x="0" y="50799"/>
            <a:ext cx="1181100" cy="4057652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A:\minispir.GIF" descr="A:\minispir.GIF"/>
          <p:cNvPicPr>
            <a:picLocks noChangeAspect="1"/>
          </p:cNvPicPr>
          <p:nvPr/>
        </p:nvPicPr>
        <p:blipFill>
          <a:blip r:embed="rId4">
            <a:extLst/>
          </a:blip>
          <a:srcRect t="39999"/>
          <a:stretch>
            <a:fillRect/>
          </a:stretch>
        </p:blipFill>
        <p:spPr>
          <a:xfrm>
            <a:off x="0" y="4222749"/>
            <a:ext cx="1181100" cy="257175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/>
          <a:p>
            <a:r>
              <a:t>Текст заголовка</a:t>
            </a:r>
          </a:p>
        </p:txBody>
      </p:sp>
      <p:sp>
        <p:nvSpPr>
          <p:cNvPr id="7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04872" y="6107112"/>
            <a:ext cx="281941" cy="28708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221304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Группа"/>
          <p:cNvSpPr txBox="1"/>
          <p:nvPr/>
        </p:nvSpPr>
        <p:spPr>
          <a:xfrm>
            <a:off x="1155441" y="2247450"/>
            <a:ext cx="7272855" cy="1920241"/>
          </a:xfrm>
          <a:prstGeom prst="rect">
            <a:avLst/>
          </a:prstGeom>
          <a:ln w="12700">
            <a:miter lim="400000"/>
          </a:ln>
          <a:effectLst>
            <a:outerShdw blurRad="63500" dist="38100" dir="2700000" rotWithShape="0">
              <a:srgbClr val="000000">
                <a:alpha val="39999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ИЗБИРАТЕЛЬНОЕ ПРАВО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ИЗБИРАТЕЛЬНОЕ ПРАВО"/>
          <p:cNvSpPr txBox="1"/>
          <p:nvPr/>
        </p:nvSpPr>
        <p:spPr>
          <a:xfrm>
            <a:off x="1042987" y="404812"/>
            <a:ext cx="7643813" cy="561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ИЗБИРАТЕЛЬНОЕ ПРАВО</a:t>
            </a:r>
          </a:p>
        </p:txBody>
      </p:sp>
      <p:grpSp>
        <p:nvGrpSpPr>
          <p:cNvPr id="100" name="Группа"/>
          <p:cNvGrpSpPr/>
          <p:nvPr/>
        </p:nvGrpSpPr>
        <p:grpSpPr>
          <a:xfrm>
            <a:off x="1491456" y="1574799"/>
            <a:ext cx="7127876" cy="4247516"/>
            <a:chOff x="0" y="0"/>
            <a:chExt cx="7127875" cy="4247514"/>
          </a:xfrm>
        </p:grpSpPr>
        <p:grpSp>
          <p:nvGrpSpPr>
            <p:cNvPr id="97" name="Группа"/>
            <p:cNvGrpSpPr/>
            <p:nvPr/>
          </p:nvGrpSpPr>
          <p:grpSpPr>
            <a:xfrm>
              <a:off x="0" y="0"/>
              <a:ext cx="7127875" cy="3816351"/>
              <a:chOff x="0" y="0"/>
              <a:chExt cx="7127874" cy="3816350"/>
            </a:xfrm>
          </p:grpSpPr>
          <p:grpSp>
            <p:nvGrpSpPr>
              <p:cNvPr id="94" name="Группа"/>
              <p:cNvGrpSpPr/>
              <p:nvPr/>
            </p:nvGrpSpPr>
            <p:grpSpPr>
              <a:xfrm>
                <a:off x="0" y="0"/>
                <a:ext cx="7104064" cy="3816351"/>
                <a:chOff x="0" y="0"/>
                <a:chExt cx="7104063" cy="3816350"/>
              </a:xfrm>
            </p:grpSpPr>
            <p:grpSp>
              <p:nvGrpSpPr>
                <p:cNvPr id="91" name="Группа"/>
                <p:cNvGrpSpPr/>
                <p:nvPr/>
              </p:nvGrpSpPr>
              <p:grpSpPr>
                <a:xfrm>
                  <a:off x="0" y="-1"/>
                  <a:ext cx="7102475" cy="3816352"/>
                  <a:chOff x="0" y="0"/>
                  <a:chExt cx="7102474" cy="3816350"/>
                </a:xfrm>
              </p:grpSpPr>
              <p:sp>
                <p:nvSpPr>
                  <p:cNvPr id="85" name="Принципы избирательного права"/>
                  <p:cNvSpPr txBox="1"/>
                  <p:nvPr/>
                </p:nvSpPr>
                <p:spPr>
                  <a:xfrm>
                    <a:off x="0" y="0"/>
                    <a:ext cx="5681663" cy="431165"/>
                  </a:xfrm>
                  <a:prstGeom prst="rect">
                    <a:avLst/>
                  </a:prstGeom>
                  <a:solidFill>
                    <a:srgbClr val="FEFEEF"/>
                  </a:solidFill>
                  <a:ln w="9525" cap="flat">
                    <a:solidFill>
                      <a:srgbClr val="B09D4A"/>
                    </a:solidFill>
                    <a:prstDash val="solid"/>
                    <a:round/>
                  </a:ln>
                  <a:effectLst>
                    <a:outerShdw blurRad="63500" dist="38100" dir="2700000" rotWithShape="0">
                      <a:srgbClr val="000000">
                        <a:alpha val="39999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 wrap="square" lIns="45719" tIns="45719" rIns="45719" bIns="45719" numCol="1" anchor="t">
                    <a:spAutoFit/>
                  </a:bodyPr>
                  <a:lstStyle>
                    <a:lvl1pPr algn="ctr">
                      <a:defRPr sz="2200" b="1">
                        <a:solidFill>
                          <a:srgbClr val="FF000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lvl1pPr>
                  </a:lstStyle>
                  <a:p>
                    <a:r>
                      <a:t>Принципы избирательного права</a:t>
                    </a:r>
                  </a:p>
                </p:txBody>
              </p:sp>
              <p:sp>
                <p:nvSpPr>
                  <p:cNvPr id="86" name="Всеобщее"/>
                  <p:cNvSpPr txBox="1"/>
                  <p:nvPr/>
                </p:nvSpPr>
                <p:spPr>
                  <a:xfrm>
                    <a:off x="3030538" y="895350"/>
                    <a:ext cx="4071937" cy="431166"/>
                  </a:xfrm>
                  <a:prstGeom prst="rect">
                    <a:avLst/>
                  </a:prstGeom>
                  <a:solidFill>
                    <a:srgbClr val="FEFEEF"/>
                  </a:solidFill>
                  <a:ln w="9525" cap="flat">
                    <a:solidFill>
                      <a:srgbClr val="B09D4A"/>
                    </a:solidFill>
                    <a:prstDash val="solid"/>
                    <a:round/>
                  </a:ln>
                  <a:effectLst>
                    <a:outerShdw blurRad="63500" dist="38100" dir="2700000" rotWithShape="0">
                      <a:srgbClr val="000000">
                        <a:alpha val="39999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 wrap="square" lIns="45719" tIns="45719" rIns="45719" bIns="45719" numCol="1" anchor="t">
                    <a:spAutoFit/>
                  </a:bodyPr>
                  <a:lstStyle>
                    <a:lvl1pPr algn="ctr">
                      <a:defRPr sz="2200" b="1"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lvl1pPr>
                  </a:lstStyle>
                  <a:p>
                    <a:r>
                      <a:t>Всеобщее  </a:t>
                    </a:r>
                  </a:p>
                </p:txBody>
              </p:sp>
              <p:sp>
                <p:nvSpPr>
                  <p:cNvPr id="87" name="Прямое"/>
                  <p:cNvSpPr txBox="1"/>
                  <p:nvPr/>
                </p:nvSpPr>
                <p:spPr>
                  <a:xfrm>
                    <a:off x="3030538" y="1701800"/>
                    <a:ext cx="4071937" cy="431166"/>
                  </a:xfrm>
                  <a:prstGeom prst="rect">
                    <a:avLst/>
                  </a:prstGeom>
                  <a:solidFill>
                    <a:srgbClr val="FEFEEF"/>
                  </a:solidFill>
                  <a:ln w="9525" cap="flat">
                    <a:solidFill>
                      <a:srgbClr val="B09D4A"/>
                    </a:solidFill>
                    <a:prstDash val="solid"/>
                    <a:round/>
                  </a:ln>
                  <a:effectLst>
                    <a:outerShdw blurRad="63500" dist="38100" dir="2700000" rotWithShape="0">
                      <a:srgbClr val="000000">
                        <a:alpha val="39999"/>
                      </a:srgbClr>
                    </a:outerShdw>
                  </a:effectLst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 wrap="square" lIns="45719" tIns="45719" rIns="45719" bIns="45719" numCol="1" anchor="t">
                    <a:spAutoFit/>
                  </a:bodyPr>
                  <a:lstStyle>
                    <a:lvl1pPr algn="ctr">
                      <a:defRPr sz="2200" b="1"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lvl1pPr>
                  </a:lstStyle>
                  <a:p>
                    <a:r>
                      <a:t>Прямое  </a:t>
                    </a:r>
                  </a:p>
                </p:txBody>
              </p:sp>
              <p:sp>
                <p:nvSpPr>
                  <p:cNvPr id="88" name="Линия"/>
                  <p:cNvSpPr/>
                  <p:nvPr/>
                </p:nvSpPr>
                <p:spPr>
                  <a:xfrm>
                    <a:off x="2082800" y="538163"/>
                    <a:ext cx="4764" cy="3278188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B09D4A"/>
                    </a:solidFill>
                    <a:prstDash val="solid"/>
                    <a:miter lim="800000"/>
                  </a:ln>
                  <a:effectLst>
                    <a:outerShdw blurRad="63500" dist="38100" dir="2700000" rotWithShape="0">
                      <a:srgbClr val="000000">
                        <a:alpha val="39999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Линия"/>
                  <p:cNvSpPr/>
                  <p:nvPr/>
                </p:nvSpPr>
                <p:spPr>
                  <a:xfrm flipH="1" flipV="1">
                    <a:off x="2082799" y="895350"/>
                    <a:ext cx="947740" cy="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B09D4A"/>
                    </a:solidFill>
                    <a:prstDash val="solid"/>
                    <a:miter lim="800000"/>
                  </a:ln>
                  <a:effectLst>
                    <a:outerShdw blurRad="63500" dist="38100" dir="2700000" rotWithShape="0">
                      <a:srgbClr val="000000">
                        <a:alpha val="39999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Линия"/>
                  <p:cNvSpPr/>
                  <p:nvPr/>
                </p:nvSpPr>
                <p:spPr>
                  <a:xfrm flipH="1">
                    <a:off x="2074863" y="1701800"/>
                    <a:ext cx="955676" cy="1"/>
                  </a:xfrm>
                  <a:prstGeom prst="line">
                    <a:avLst/>
                  </a:prstGeom>
                  <a:noFill/>
                  <a:ln w="9525" cap="flat">
                    <a:solidFill>
                      <a:srgbClr val="B09D4A"/>
                    </a:solidFill>
                    <a:prstDash val="solid"/>
                    <a:miter lim="800000"/>
                  </a:ln>
                  <a:effectLst>
                    <a:outerShdw blurRad="63500" dist="38100" dir="2700000" rotWithShape="0">
                      <a:srgbClr val="000000">
                        <a:alpha val="39999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/>
                  </a:p>
                </p:txBody>
              </p:sp>
            </p:grpSp>
            <p:sp>
              <p:nvSpPr>
                <p:cNvPr id="92" name="Равное"/>
                <p:cNvSpPr txBox="1"/>
                <p:nvPr/>
              </p:nvSpPr>
              <p:spPr>
                <a:xfrm>
                  <a:off x="3032124" y="2419349"/>
                  <a:ext cx="4071940" cy="431166"/>
                </a:xfrm>
                <a:prstGeom prst="rect">
                  <a:avLst/>
                </a:prstGeom>
                <a:solidFill>
                  <a:srgbClr val="FEFEEF"/>
                </a:solidFill>
                <a:ln w="9525" cap="flat">
                  <a:solidFill>
                    <a:srgbClr val="B09D4A"/>
                  </a:solidFill>
                  <a:prstDash val="solid"/>
                  <a:round/>
                </a:ln>
                <a:effectLst>
                  <a:outerShdw blurRad="63500" dist="38100" dir="2700000" rotWithShape="0">
                    <a:srgbClr val="000000">
                      <a:alpha val="39999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>
                  <a:lvl1pPr algn="ctr">
                    <a:defRPr sz="2200" b="1">
                      <a:latin typeface="Arial Narrow"/>
                      <a:ea typeface="Arial Narrow"/>
                      <a:cs typeface="Arial Narrow"/>
                      <a:sym typeface="Arial Narrow"/>
                    </a:defRPr>
                  </a:lvl1pPr>
                </a:lstStyle>
                <a:p>
                  <a:r>
                    <a:t>Равное   </a:t>
                  </a:r>
                </a:p>
              </p:txBody>
            </p:sp>
            <p:sp>
              <p:nvSpPr>
                <p:cNvPr id="93" name="Линия"/>
                <p:cNvSpPr/>
                <p:nvPr/>
              </p:nvSpPr>
              <p:spPr>
                <a:xfrm flipH="1">
                  <a:off x="2074862" y="2419349"/>
                  <a:ext cx="946151" cy="1"/>
                </a:xfrm>
                <a:prstGeom prst="line">
                  <a:avLst/>
                </a:prstGeom>
                <a:noFill/>
                <a:ln w="9525" cap="flat">
                  <a:solidFill>
                    <a:srgbClr val="B09D4A"/>
                  </a:solidFill>
                  <a:prstDash val="solid"/>
                  <a:miter lim="800000"/>
                </a:ln>
                <a:effectLst>
                  <a:outerShdw blurRad="63500" dist="38100" dir="2700000" rotWithShape="0">
                    <a:srgbClr val="000000">
                      <a:alpha val="39999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95" name="Тайное голосование"/>
              <p:cNvSpPr txBox="1"/>
              <p:nvPr/>
            </p:nvSpPr>
            <p:spPr>
              <a:xfrm>
                <a:off x="3055938" y="3136899"/>
                <a:ext cx="4071937" cy="431166"/>
              </a:xfrm>
              <a:prstGeom prst="rect">
                <a:avLst/>
              </a:prstGeom>
              <a:solidFill>
                <a:srgbClr val="FEFEEF"/>
              </a:solidFill>
              <a:ln w="9525" cap="flat">
                <a:solidFill>
                  <a:srgbClr val="B09D4A"/>
                </a:solidFill>
                <a:prstDash val="solid"/>
                <a:round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2200" b="1"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t>Тайное голосование  </a:t>
                </a:r>
              </a:p>
            </p:txBody>
          </p:sp>
          <p:sp>
            <p:nvSpPr>
              <p:cNvPr id="96" name="Линия"/>
              <p:cNvSpPr/>
              <p:nvPr/>
            </p:nvSpPr>
            <p:spPr>
              <a:xfrm flipH="1">
                <a:off x="2087562" y="3136899"/>
                <a:ext cx="998538" cy="31752"/>
              </a:xfrm>
              <a:prstGeom prst="line">
                <a:avLst/>
              </a:prstGeom>
              <a:noFill/>
              <a:ln w="9525" cap="flat">
                <a:solidFill>
                  <a:srgbClr val="B09D4A"/>
                </a:solidFill>
                <a:prstDash val="solid"/>
                <a:miter lim="800000"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98" name="Свободное"/>
            <p:cNvSpPr txBox="1"/>
            <p:nvPr/>
          </p:nvSpPr>
          <p:spPr>
            <a:xfrm>
              <a:off x="3024187" y="3816349"/>
              <a:ext cx="4071939" cy="431166"/>
            </a:xfrm>
            <a:prstGeom prst="rect">
              <a:avLst/>
            </a:prstGeom>
            <a:solidFill>
              <a:srgbClr val="FEFEEF"/>
            </a:solidFill>
            <a:ln w="9525" cap="flat">
              <a:solidFill>
                <a:srgbClr val="B09D4A"/>
              </a:solidFill>
              <a:prstDash val="solid"/>
              <a:round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2200" b="1"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t>Свободное </a:t>
              </a:r>
            </a:p>
          </p:txBody>
        </p:sp>
        <p:sp>
          <p:nvSpPr>
            <p:cNvPr id="99" name="Линия"/>
            <p:cNvSpPr/>
            <p:nvPr/>
          </p:nvSpPr>
          <p:spPr>
            <a:xfrm flipH="1">
              <a:off x="2087563" y="3816349"/>
              <a:ext cx="1023938" cy="1"/>
            </a:xfrm>
            <a:prstGeom prst="line">
              <a:avLst/>
            </a:prstGeom>
            <a:noFill/>
            <a:ln w="9525" cap="flat">
              <a:solidFill>
                <a:srgbClr val="B09D4A"/>
              </a:solidFill>
              <a:prstDash val="solid"/>
              <a:miter lim="800000"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01" name="WAP.MMS.MTS.RU" descr="WAP.MMS.MTS.RU"/>
          <p:cNvPicPr>
            <a:picLocks noChangeAspect="1"/>
          </p:cNvPicPr>
          <p:nvPr/>
        </p:nvPicPr>
        <p:blipFill>
          <a:blip r:embed="rId2">
            <a:extLst/>
          </a:blip>
          <a:srcRect l="13491" r="10908"/>
          <a:stretch>
            <a:fillRect/>
          </a:stretch>
        </p:blipFill>
        <p:spPr>
          <a:xfrm>
            <a:off x="1507485" y="2594343"/>
            <a:ext cx="1711966" cy="2720608"/>
          </a:xfrm>
          <a:prstGeom prst="rect">
            <a:avLst/>
          </a:prstGeom>
          <a:ln w="12700">
            <a:miter lim="400000"/>
          </a:ln>
          <a:effectLst>
            <a:outerShdw blurRad="635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ИЗБИРАТЕЛЬНОЕ ПРАВО В ДНР"/>
          <p:cNvSpPr txBox="1"/>
          <p:nvPr/>
        </p:nvSpPr>
        <p:spPr>
          <a:xfrm>
            <a:off x="1042987" y="476250"/>
            <a:ext cx="764381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ИЗБИРАТЕЛЬНОЕ ПРАВО В ДНР</a:t>
            </a:r>
          </a:p>
        </p:txBody>
      </p:sp>
      <p:sp>
        <p:nvSpPr>
          <p:cNvPr id="104" name="- избирать имеют право лица, достигшие 18-летнего возраста…"/>
          <p:cNvSpPr txBox="1"/>
          <p:nvPr/>
        </p:nvSpPr>
        <p:spPr>
          <a:xfrm>
            <a:off x="1085056" y="1925637"/>
            <a:ext cx="7559676" cy="2402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2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- избирать имеют право лица, достигшие 18-летнего возраста</a:t>
            </a:r>
          </a:p>
          <a:p>
            <a:pPr marL="240631" indent="-240631">
              <a:buSzPct val="100000"/>
              <a:buChar char="-"/>
              <a:defRPr sz="22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право быть избранными в местный совет имеют граждане, достигшие 18 лет, проживающие на территории ДНР последние 10 лет</a:t>
            </a:r>
          </a:p>
          <a:p>
            <a:pPr marL="240631" indent="-240631">
              <a:buSzPct val="100000"/>
              <a:buChar char="-"/>
              <a:defRPr sz="22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главой может быть избран гражданин, достигший 30 лет и постоянно проживающий на территории ДНР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ИЗБИРАТЕЛЬНЫЙ ПРОЦЕСС"/>
          <p:cNvSpPr txBox="1"/>
          <p:nvPr/>
        </p:nvSpPr>
        <p:spPr>
          <a:xfrm>
            <a:off x="1042987" y="476250"/>
            <a:ext cx="764381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ИЗБИРАТЕЛЬНЫЙ ПРОЦЕСС</a:t>
            </a:r>
          </a:p>
        </p:txBody>
      </p:sp>
      <p:pic>
        <p:nvPicPr>
          <p:cNvPr id="107" name="&amp;Vcy;&amp;Ycy;&amp;Bcy;&amp;Ocy;&amp;Rcy;&amp;Ycy; &amp;Gcy;&amp;Lcy;&amp;Acy;&amp;Zcy;&amp;Acy;&amp;Mcy;&amp;Icy; &amp;Scy;&amp;IEcy;&amp;Mcy;&amp;SOFTcy;&amp;Icy; - &amp;Scy;&amp;tcy;&amp;acy;&amp;dcy;&amp;icy;&amp;icy; &amp;icy;&amp;zcy;&amp;bcy;&amp;icy;&amp;rcy;&amp;acy;&amp;tcy;&amp;iecy;&amp;lcy;&amp;softcy;&amp;ncy;&amp;ocy;&amp;gcy;&amp;ocy; &amp;pcy;&amp;rcy;&amp;ocy;&amp;tscy;&amp;iecy;&amp;scy;&amp;scy;&amp;acy;" descr="&amp;Vcy;&amp;Ycy;&amp;Bcy;&amp;Ocy;&amp;Rcy;&amp;Ycy; &amp;Gcy;&amp;Lcy;&amp;Acy;&amp;Zcy;&amp;Acy;&amp;Mcy;&amp;Icy; &amp;Scy;&amp;IEcy;&amp;Mcy;&amp;SOFTcy;&amp;Icy; - &amp;Scy;&amp;tcy;&amp;acy;&amp;dcy;&amp;icy;&amp;icy; &amp;icy;&amp;zcy;&amp;bcy;&amp;icy;&amp;rcy;&amp;acy;&amp;tcy;&amp;iecy;&amp;lcy;&amp;softcy;&amp;ncy;&amp;ocy;&amp;gcy;&amp;ocy; &amp;pcy;&amp;rcy;&amp;ocy;&amp;tscy;&amp;iecy;&amp;scy;&amp;scy;&amp;acy;"/>
          <p:cNvPicPr>
            <a:picLocks noChangeAspect="1"/>
          </p:cNvPicPr>
          <p:nvPr/>
        </p:nvPicPr>
        <p:blipFill>
          <a:blip r:embed="rId2">
            <a:extLst/>
          </a:blip>
          <a:srcRect t="24320"/>
          <a:stretch>
            <a:fillRect/>
          </a:stretch>
        </p:blipFill>
        <p:spPr>
          <a:xfrm>
            <a:off x="1120775" y="1752599"/>
            <a:ext cx="7488238" cy="43195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ОДЕРЖАНИЕ"/>
          <p:cNvSpPr txBox="1">
            <a:spLocks noGrp="1"/>
          </p:cNvSpPr>
          <p:nvPr>
            <p:ph type="title" idx="4294967295"/>
          </p:nvPr>
        </p:nvSpPr>
        <p:spPr>
          <a:xfrm>
            <a:off x="900112" y="476250"/>
            <a:ext cx="7920038" cy="10080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>
                <a:solidFill>
                  <a:srgbClr val="FF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СОДЕРЖАНИЕ</a:t>
            </a:r>
          </a:p>
        </p:txBody>
      </p:sp>
      <p:sp>
        <p:nvSpPr>
          <p:cNvPr id="40" name="1. Понятие выборов и избирательной  системы…"/>
          <p:cNvSpPr txBox="1">
            <a:spLocks noGrp="1"/>
          </p:cNvSpPr>
          <p:nvPr>
            <p:ph type="body" sz="half" idx="4294967295"/>
          </p:nvPr>
        </p:nvSpPr>
        <p:spPr>
          <a:xfrm>
            <a:off x="1231900" y="2159000"/>
            <a:ext cx="7620000" cy="2540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buSzTx/>
              <a:buNone/>
              <a:defRPr sz="26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1. Понятие выборов и избирательной  системы</a:t>
            </a:r>
          </a:p>
          <a:p>
            <a:pPr marL="0" indent="0" algn="just">
              <a:spcBef>
                <a:spcPts val="1200"/>
              </a:spcBef>
              <a:buSzTx/>
              <a:buNone/>
              <a:defRPr sz="26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2. Избирательное право</a:t>
            </a:r>
          </a:p>
          <a:p>
            <a:pPr marL="0" indent="0" algn="just">
              <a:spcBef>
                <a:spcPts val="1200"/>
              </a:spcBef>
              <a:buSzTx/>
              <a:buNone/>
              <a:defRPr sz="26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3. Избирательный процесс</a:t>
            </a:r>
          </a:p>
          <a:p>
            <a:pPr marL="0" indent="0" algn="just">
              <a:spcBef>
                <a:spcPts val="1200"/>
              </a:spcBef>
              <a:buSzTx/>
              <a:buNone/>
              <a:defRPr sz="26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4. Избирательная система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Выборы – это избрание должностных лиц, а также депутатов в представительные органы власти на определенный срок."/>
          <p:cNvSpPr txBox="1">
            <a:spLocks noGrp="1"/>
          </p:cNvSpPr>
          <p:nvPr>
            <p:ph type="title" idx="4294967295"/>
          </p:nvPr>
        </p:nvSpPr>
        <p:spPr>
          <a:xfrm>
            <a:off x="1042987" y="1557337"/>
            <a:ext cx="7467601" cy="150653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defRPr sz="2200" b="1">
                <a:solidFill>
                  <a:srgbClr val="0070C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Выборы</a:t>
            </a:r>
            <a:r>
              <a:rPr b="0">
                <a:solidFill>
                  <a:srgbClr val="660066"/>
                </a:solidFill>
              </a:rPr>
              <a:t> – </a:t>
            </a:r>
            <a:r>
              <a:rPr b="0">
                <a:solidFill>
                  <a:srgbClr val="221304"/>
                </a:solidFill>
              </a:rPr>
              <a:t>это избрание должностных лиц, а также депутатов в представительные органы власти на определенный срок.</a:t>
            </a:r>
          </a:p>
        </p:txBody>
      </p:sp>
      <p:sp>
        <p:nvSpPr>
          <p:cNvPr id="43" name="Избирательная система – порядок формирования выборных органов власти государства."/>
          <p:cNvSpPr txBox="1"/>
          <p:nvPr/>
        </p:nvSpPr>
        <p:spPr>
          <a:xfrm>
            <a:off x="1042987" y="549275"/>
            <a:ext cx="7632701" cy="751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2200" b="1">
                <a:solidFill>
                  <a:srgbClr val="0070C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Избирательная система</a:t>
            </a:r>
            <a:r>
              <a:rPr b="0"/>
              <a:t> </a:t>
            </a:r>
            <a:r>
              <a:rPr b="0">
                <a:solidFill>
                  <a:srgbClr val="660066"/>
                </a:solidFill>
              </a:rPr>
              <a:t>– </a:t>
            </a:r>
            <a:r>
              <a:rPr b="0">
                <a:solidFill>
                  <a:srgbClr val="000000"/>
                </a:solidFill>
              </a:rPr>
              <a:t>порядок формирования выборных органов власти государства. </a:t>
            </a:r>
          </a:p>
        </p:txBody>
      </p:sp>
      <p:sp>
        <p:nvSpPr>
          <p:cNvPr id="44" name="Цель проведения выборов – воспроизводство политической элиты, легитимное воссоздание общественного представительства в системе государственного руководства и управления."/>
          <p:cNvSpPr txBox="1"/>
          <p:nvPr/>
        </p:nvSpPr>
        <p:spPr>
          <a:xfrm>
            <a:off x="996156" y="3182461"/>
            <a:ext cx="7561263" cy="141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2200" b="1">
                <a:solidFill>
                  <a:srgbClr val="0070C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Цель проведения выборов </a:t>
            </a:r>
            <a:r>
              <a:rPr>
                <a:solidFill>
                  <a:srgbClr val="000000"/>
                </a:solidFill>
              </a:rPr>
              <a:t>– </a:t>
            </a:r>
            <a:r>
              <a:rPr b="0">
                <a:solidFill>
                  <a:srgbClr val="000000"/>
                </a:solidFill>
              </a:rPr>
              <a:t>воспроизводство политической элиты, легитимное воссоздание общественного представительства в системе государственного руководства и управления.</a:t>
            </a:r>
          </a:p>
        </p:txBody>
      </p:sp>
      <p:sp>
        <p:nvSpPr>
          <p:cNvPr id="45" name="Избирательное право – это принципы и условия участия граждан в формировании выборных органов власти."/>
          <p:cNvSpPr txBox="1"/>
          <p:nvPr/>
        </p:nvSpPr>
        <p:spPr>
          <a:xfrm>
            <a:off x="1042987" y="4941887"/>
            <a:ext cx="7632701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2200" b="1">
                <a:solidFill>
                  <a:srgbClr val="0070C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Избирательное право</a:t>
            </a:r>
            <a:r>
              <a:rPr b="0"/>
              <a:t> </a:t>
            </a:r>
            <a:r>
              <a:rPr b="0">
                <a:solidFill>
                  <a:srgbClr val="660066"/>
                </a:solidFill>
              </a:rPr>
              <a:t>– </a:t>
            </a:r>
            <a:r>
              <a:rPr b="0">
                <a:solidFill>
                  <a:srgbClr val="000000"/>
                </a:solidFill>
              </a:rPr>
              <a:t>это принципы и условия участия граждан в формировании выборных органов власти.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ФОРМЫ ДЕМОКРАТИИ"/>
          <p:cNvSpPr txBox="1"/>
          <p:nvPr/>
        </p:nvSpPr>
        <p:spPr>
          <a:xfrm>
            <a:off x="993774" y="666750"/>
            <a:ext cx="7715251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ФОРМЫ ДЕМОКРАТИИ</a:t>
            </a:r>
          </a:p>
        </p:txBody>
      </p:sp>
      <p:sp>
        <p:nvSpPr>
          <p:cNvPr id="48" name="Непосредственная демократия (прямая демократия) — форма политической организации и устройства общества, при которой основные решения инициируются и принимаются непосредственно гражданами; прямое осуществление принятия решений самим населением общего и местного характера; непосредственное правотворчество народа.…"/>
          <p:cNvSpPr txBox="1"/>
          <p:nvPr/>
        </p:nvSpPr>
        <p:spPr>
          <a:xfrm>
            <a:off x="1138237" y="1790700"/>
            <a:ext cx="7570788" cy="3291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800" b="1">
                <a:solidFill>
                  <a:srgbClr val="0070C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Непосредственная демократия (прямая демократия)</a:t>
            </a:r>
            <a:r>
              <a:rPr b="0">
                <a:solidFill>
                  <a:srgbClr val="000000"/>
                </a:solidFill>
              </a:rPr>
              <a:t> — форма политической организации и устройства общества, при которой основные решения инициируются и принимаются непосредственно гражданами; прямое осуществление принятия решений самим населением общего и местного характера; непосредственное правотворчество народа. </a:t>
            </a:r>
          </a:p>
          <a:p>
            <a:pPr>
              <a:defRPr sz="1800" b="1">
                <a:solidFill>
                  <a:srgbClr val="0070C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b="0">
              <a:solidFill>
                <a:srgbClr val="000000"/>
              </a:solidFill>
            </a:endParaRPr>
          </a:p>
          <a:p>
            <a:pPr>
              <a:defRPr sz="1800" b="1">
                <a:solidFill>
                  <a:srgbClr val="0070C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Представительная демократия</a:t>
            </a:r>
            <a:r>
              <a:rPr b="0">
                <a:solidFill>
                  <a:srgbClr val="000000"/>
                </a:solidFill>
              </a:rPr>
              <a:t> — политический режим, при котором основным источником власти признается народ, но управление государством делегируется различными представительными органами, члены которых избираются гражданами.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Выборы Главы Донецкой Народной Республики осуществляются на основе всеобщего, равного и прямого избирательного права при тайном голосовании сроком на пять лет, не более двух сроков подряд."/>
          <p:cNvSpPr txBox="1"/>
          <p:nvPr/>
        </p:nvSpPr>
        <p:spPr>
          <a:xfrm>
            <a:off x="1066006" y="2295398"/>
            <a:ext cx="7570788" cy="2267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342900" indent="-342900">
              <a:defRPr sz="2300"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    Выборы Главы Донецкой Народной Республики осуществляются на основе всеобщего, равного и прямого избирательного права при тайном голосовании сроком на пять лет, не более двух сроков подряд.</a:t>
            </a:r>
          </a:p>
        </p:txBody>
      </p:sp>
      <p:sp>
        <p:nvSpPr>
          <p:cNvPr id="51" name="ВЫБОРЫ В ДНР"/>
          <p:cNvSpPr txBox="1"/>
          <p:nvPr/>
        </p:nvSpPr>
        <p:spPr>
          <a:xfrm>
            <a:off x="871537" y="666750"/>
            <a:ext cx="7715251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ВЫБОРЫ В ДНР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ИЗБИРАТЕЛЬНОЕ ЗАКОНОДАТЕЛЬСТВО"/>
          <p:cNvSpPr txBox="1"/>
          <p:nvPr/>
        </p:nvSpPr>
        <p:spPr>
          <a:xfrm>
            <a:off x="1029493" y="663575"/>
            <a:ext cx="7643814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ИЗБИРАТЕЛЬНОЕ ЗАКОНОДАТЕЛЬСТВО</a:t>
            </a:r>
          </a:p>
        </p:txBody>
      </p:sp>
      <p:pic>
        <p:nvPicPr>
          <p:cNvPr id="54" name="&amp;Ucy;&amp;rcy;&amp;ocy;&amp;kcy; &amp;icy;&amp;scy;&amp;tcy;&amp;ocy;&amp;rcy;&amp;icy;&amp;icy; &amp;pcy;&amp;ocy; &amp;tcy;&amp;iecy;&amp;mcy;&amp;iecy; &quot;&amp;Gcy;&amp;dcy;&amp;iecy; &amp;rcy;&amp;ocy;&amp;zhcy;&amp;dcy;&amp;acy;&amp;yucy;&amp;tcy;&amp;scy;&amp;yacy; &amp;zcy;&amp;acy;&amp;kcy;&amp;ocy;&amp;ncy;&amp;ycy;&quot;" descr="&amp;Ucy;&amp;rcy;&amp;ocy;&amp;kcy; &amp;icy;&amp;scy;&amp;tcy;&amp;ocy;&amp;rcy;&amp;icy;&amp;icy; &amp;pcy;&amp;ocy; &amp;tcy;&amp;iecy;&amp;mcy;&amp;iecy; &quot;&amp;Gcy;&amp;dcy;&amp;iecy; &amp;rcy;&amp;ocy;&amp;zhcy;&amp;dcy;&amp;acy;&amp;yucy;&amp;tcy;&amp;scy;&amp;yacy; &amp;zcy;&amp;acy;&amp;kcy;&amp;ocy;&amp;ncy;&amp;ycy;&quot;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58994" y="1772285"/>
            <a:ext cx="6540337" cy="4441389"/>
          </a:xfrm>
          <a:prstGeom prst="rect">
            <a:avLst/>
          </a:prstGeom>
          <a:ln w="12700">
            <a:miter lim="400000"/>
          </a:ln>
          <a:effectLst>
            <a:outerShdw blurRad="635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ИЗБИРАТЕЛЬНАЯ СИСТЕМА"/>
          <p:cNvSpPr txBox="1"/>
          <p:nvPr/>
        </p:nvSpPr>
        <p:spPr>
          <a:xfrm>
            <a:off x="1042987" y="549275"/>
            <a:ext cx="7643813" cy="561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ИЗБИРАТЕЛЬНАЯ СИСТЕМА</a:t>
            </a:r>
          </a:p>
        </p:txBody>
      </p:sp>
      <p:grpSp>
        <p:nvGrpSpPr>
          <p:cNvPr id="63" name="Группа"/>
          <p:cNvGrpSpPr/>
          <p:nvPr/>
        </p:nvGrpSpPr>
        <p:grpSpPr>
          <a:xfrm>
            <a:off x="1476374" y="4533900"/>
            <a:ext cx="6696076" cy="1675766"/>
            <a:chOff x="0" y="0"/>
            <a:chExt cx="6696075" cy="1675765"/>
          </a:xfrm>
        </p:grpSpPr>
        <p:sp>
          <p:nvSpPr>
            <p:cNvPr id="57" name="Компоненты избирательной системы"/>
            <p:cNvSpPr txBox="1"/>
            <p:nvPr/>
          </p:nvSpPr>
          <p:spPr>
            <a:xfrm>
              <a:off x="0" y="0"/>
              <a:ext cx="5356226" cy="393065"/>
            </a:xfrm>
            <a:prstGeom prst="rect">
              <a:avLst/>
            </a:prstGeom>
            <a:solidFill>
              <a:srgbClr val="FEFEEF"/>
            </a:solidFill>
            <a:ln w="9525" cap="flat">
              <a:solidFill>
                <a:srgbClr val="B09D4A"/>
              </a:solidFill>
              <a:prstDash val="solid"/>
              <a:round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FF0000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t>Компоненты избирательной системы</a:t>
              </a:r>
            </a:p>
          </p:txBody>
        </p:sp>
        <p:sp>
          <p:nvSpPr>
            <p:cNvPr id="58" name="Избирательное право"/>
            <p:cNvSpPr txBox="1"/>
            <p:nvPr/>
          </p:nvSpPr>
          <p:spPr>
            <a:xfrm>
              <a:off x="2857500" y="674687"/>
              <a:ext cx="3838576" cy="393066"/>
            </a:xfrm>
            <a:prstGeom prst="rect">
              <a:avLst/>
            </a:prstGeom>
            <a:solidFill>
              <a:srgbClr val="FEFEEF"/>
            </a:solidFill>
            <a:ln w="9525" cap="flat">
              <a:solidFill>
                <a:srgbClr val="B09D4A"/>
              </a:solidFill>
              <a:prstDash val="solid"/>
              <a:round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2000" b="1"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t>Избирательное право</a:t>
              </a:r>
            </a:p>
          </p:txBody>
        </p:sp>
        <p:sp>
          <p:nvSpPr>
            <p:cNvPr id="59" name="Избирательный процесс"/>
            <p:cNvSpPr txBox="1"/>
            <p:nvPr/>
          </p:nvSpPr>
          <p:spPr>
            <a:xfrm>
              <a:off x="2857500" y="1282700"/>
              <a:ext cx="3838576" cy="393066"/>
            </a:xfrm>
            <a:prstGeom prst="rect">
              <a:avLst/>
            </a:prstGeom>
            <a:solidFill>
              <a:srgbClr val="FEFEEF"/>
            </a:solidFill>
            <a:ln w="9525" cap="flat">
              <a:solidFill>
                <a:srgbClr val="B09D4A"/>
              </a:solidFill>
              <a:prstDash val="solid"/>
              <a:round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2000" b="1"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t>Избирательный процесс</a:t>
              </a:r>
            </a:p>
          </p:txBody>
        </p:sp>
        <p:sp>
          <p:nvSpPr>
            <p:cNvPr id="60" name="Линия"/>
            <p:cNvSpPr/>
            <p:nvPr/>
          </p:nvSpPr>
          <p:spPr>
            <a:xfrm>
              <a:off x="1963738" y="404813"/>
              <a:ext cx="1" cy="877888"/>
            </a:xfrm>
            <a:prstGeom prst="line">
              <a:avLst/>
            </a:prstGeom>
            <a:noFill/>
            <a:ln w="9525" cap="flat">
              <a:solidFill>
                <a:srgbClr val="B09D4A"/>
              </a:solidFill>
              <a:prstDash val="solid"/>
              <a:miter lim="800000"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1" name="Линия"/>
            <p:cNvSpPr/>
            <p:nvPr/>
          </p:nvSpPr>
          <p:spPr>
            <a:xfrm flipH="1" flipV="1">
              <a:off x="1963738" y="674687"/>
              <a:ext cx="893763" cy="1"/>
            </a:xfrm>
            <a:prstGeom prst="line">
              <a:avLst/>
            </a:prstGeom>
            <a:noFill/>
            <a:ln w="9525" cap="flat">
              <a:solidFill>
                <a:srgbClr val="B09D4A"/>
              </a:solidFill>
              <a:prstDash val="solid"/>
              <a:miter lim="800000"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2" name="Линия"/>
            <p:cNvSpPr/>
            <p:nvPr/>
          </p:nvSpPr>
          <p:spPr>
            <a:xfrm flipH="1" flipV="1">
              <a:off x="1963738" y="1282700"/>
              <a:ext cx="893763" cy="1"/>
            </a:xfrm>
            <a:prstGeom prst="line">
              <a:avLst/>
            </a:prstGeom>
            <a:noFill/>
            <a:ln w="9525" cap="flat">
              <a:solidFill>
                <a:srgbClr val="B09D4A"/>
              </a:solidFill>
              <a:prstDash val="solid"/>
              <a:miter lim="800000"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3" name="Группа"/>
          <p:cNvGrpSpPr/>
          <p:nvPr/>
        </p:nvGrpSpPr>
        <p:grpSpPr>
          <a:xfrm>
            <a:off x="1476374" y="1749425"/>
            <a:ext cx="6696077" cy="2336165"/>
            <a:chOff x="0" y="0"/>
            <a:chExt cx="6696075" cy="2336164"/>
          </a:xfrm>
        </p:grpSpPr>
        <p:grpSp>
          <p:nvGrpSpPr>
            <p:cNvPr id="70" name="Группа"/>
            <p:cNvGrpSpPr/>
            <p:nvPr/>
          </p:nvGrpSpPr>
          <p:grpSpPr>
            <a:xfrm>
              <a:off x="0" y="-1"/>
              <a:ext cx="6694489" cy="1943101"/>
              <a:chOff x="0" y="0"/>
              <a:chExt cx="6694488" cy="1943099"/>
            </a:xfrm>
          </p:grpSpPr>
          <p:sp>
            <p:nvSpPr>
              <p:cNvPr id="64" name="Классификация избирательной системы"/>
              <p:cNvSpPr txBox="1"/>
              <p:nvPr/>
            </p:nvSpPr>
            <p:spPr>
              <a:xfrm>
                <a:off x="0" y="0"/>
                <a:ext cx="5356226" cy="393065"/>
              </a:xfrm>
              <a:prstGeom prst="rect">
                <a:avLst/>
              </a:prstGeom>
              <a:solidFill>
                <a:srgbClr val="FEFEEF"/>
              </a:solidFill>
              <a:ln w="9525" cap="flat">
                <a:solidFill>
                  <a:srgbClr val="B09D4A"/>
                </a:solidFill>
                <a:prstDash val="solid"/>
                <a:round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2000" b="1">
                    <a:solidFill>
                      <a:srgbClr val="FF000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t>Классификация избирательной системы</a:t>
                </a:r>
              </a:p>
            </p:txBody>
          </p:sp>
          <p:sp>
            <p:nvSpPr>
              <p:cNvPr id="65" name="Мажоритарная"/>
              <p:cNvSpPr txBox="1"/>
              <p:nvPr/>
            </p:nvSpPr>
            <p:spPr>
              <a:xfrm>
                <a:off x="2855913" y="719138"/>
                <a:ext cx="3838576" cy="393066"/>
              </a:xfrm>
              <a:prstGeom prst="rect">
                <a:avLst/>
              </a:prstGeom>
              <a:solidFill>
                <a:srgbClr val="FEFEEF"/>
              </a:solidFill>
              <a:ln w="9525" cap="flat">
                <a:solidFill>
                  <a:srgbClr val="B09D4A"/>
                </a:solidFill>
                <a:prstDash val="solid"/>
                <a:round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2000" b="1"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t>Мажоритарная </a:t>
                </a:r>
              </a:p>
            </p:txBody>
          </p:sp>
          <p:sp>
            <p:nvSpPr>
              <p:cNvPr id="66" name="Пропорциональная"/>
              <p:cNvSpPr txBox="1"/>
              <p:nvPr/>
            </p:nvSpPr>
            <p:spPr>
              <a:xfrm>
                <a:off x="2855913" y="1366837"/>
                <a:ext cx="3838576" cy="393066"/>
              </a:xfrm>
              <a:prstGeom prst="rect">
                <a:avLst/>
              </a:prstGeom>
              <a:solidFill>
                <a:srgbClr val="FEFEEF"/>
              </a:solidFill>
              <a:ln w="9525" cap="flat">
                <a:solidFill>
                  <a:srgbClr val="B09D4A"/>
                </a:solidFill>
                <a:prstDash val="solid"/>
                <a:round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2000" b="1">
                    <a:latin typeface="Arial Narrow"/>
                    <a:ea typeface="Arial Narrow"/>
                    <a:cs typeface="Arial Narrow"/>
                    <a:sym typeface="Arial Narrow"/>
                  </a:defRPr>
                </a:lvl1pPr>
              </a:lstStyle>
              <a:p>
                <a:r>
                  <a:t>Пропорциональная </a:t>
                </a:r>
              </a:p>
            </p:txBody>
          </p:sp>
          <p:sp>
            <p:nvSpPr>
              <p:cNvPr id="67" name="Линия"/>
              <p:cNvSpPr/>
              <p:nvPr/>
            </p:nvSpPr>
            <p:spPr>
              <a:xfrm flipH="1">
                <a:off x="1955799" y="431800"/>
                <a:ext cx="7939" cy="1511300"/>
              </a:xfrm>
              <a:prstGeom prst="line">
                <a:avLst/>
              </a:prstGeom>
              <a:noFill/>
              <a:ln w="9525" cap="flat">
                <a:solidFill>
                  <a:srgbClr val="B09D4A"/>
                </a:solidFill>
                <a:prstDash val="solid"/>
                <a:miter lim="800000"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8" name="Линия"/>
              <p:cNvSpPr/>
              <p:nvPr/>
            </p:nvSpPr>
            <p:spPr>
              <a:xfrm flipH="1" flipV="1">
                <a:off x="1963737" y="719138"/>
                <a:ext cx="892176" cy="1"/>
              </a:xfrm>
              <a:prstGeom prst="line">
                <a:avLst/>
              </a:prstGeom>
              <a:noFill/>
              <a:ln w="9525" cap="flat">
                <a:solidFill>
                  <a:srgbClr val="B09D4A"/>
                </a:solidFill>
                <a:prstDash val="solid"/>
                <a:miter lim="800000"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Линия"/>
              <p:cNvSpPr/>
              <p:nvPr/>
            </p:nvSpPr>
            <p:spPr>
              <a:xfrm flipH="1" flipV="1">
                <a:off x="1955799" y="1366837"/>
                <a:ext cx="900115" cy="1"/>
              </a:xfrm>
              <a:prstGeom prst="line">
                <a:avLst/>
              </a:prstGeom>
              <a:noFill/>
              <a:ln w="9525" cap="flat">
                <a:solidFill>
                  <a:srgbClr val="B09D4A"/>
                </a:solidFill>
                <a:prstDash val="solid"/>
                <a:miter lim="800000"/>
              </a:ln>
              <a:effectLst>
                <a:outerShdw blurRad="63500" dist="38100" dir="2700000" rotWithShape="0">
                  <a:srgbClr val="000000">
                    <a:alpha val="39999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71" name="Смешанная"/>
            <p:cNvSpPr txBox="1"/>
            <p:nvPr/>
          </p:nvSpPr>
          <p:spPr>
            <a:xfrm>
              <a:off x="2857499" y="1943099"/>
              <a:ext cx="3838577" cy="393066"/>
            </a:xfrm>
            <a:prstGeom prst="rect">
              <a:avLst/>
            </a:prstGeom>
            <a:solidFill>
              <a:srgbClr val="FEFEEF"/>
            </a:solidFill>
            <a:ln w="9525" cap="flat">
              <a:solidFill>
                <a:srgbClr val="B09D4A"/>
              </a:solidFill>
              <a:prstDash val="solid"/>
              <a:round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2000" b="1"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t>Смешанная  </a:t>
              </a:r>
            </a:p>
          </p:txBody>
        </p:sp>
        <p:sp>
          <p:nvSpPr>
            <p:cNvPr id="72" name="Линия"/>
            <p:cNvSpPr/>
            <p:nvPr/>
          </p:nvSpPr>
          <p:spPr>
            <a:xfrm flipH="1">
              <a:off x="1955799" y="1943099"/>
              <a:ext cx="892176" cy="1"/>
            </a:xfrm>
            <a:prstGeom prst="line">
              <a:avLst/>
            </a:prstGeom>
            <a:noFill/>
            <a:ln w="9525" cap="flat">
              <a:solidFill>
                <a:srgbClr val="B09D4A"/>
              </a:solidFill>
              <a:prstDash val="solid"/>
              <a:miter lim="800000"/>
            </a:ln>
            <a:effectLst>
              <a:outerShdw blurRad="63500" dist="38100" dir="2700000" rotWithShape="0">
                <a:srgbClr val="000000">
                  <a:alpha val="39999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МАЖОРИТАРНАЯ ИЗБИРАТЕЛЬНАЯ СИСТЕМА"/>
          <p:cNvSpPr txBox="1"/>
          <p:nvPr/>
        </p:nvSpPr>
        <p:spPr>
          <a:xfrm>
            <a:off x="1042987" y="404812"/>
            <a:ext cx="7643813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МАЖОРИТАРНАЯ ИЗБИРАТЕЛЬНАЯ СИСТЕМА</a:t>
            </a:r>
          </a:p>
        </p:txBody>
      </p:sp>
      <p:pic>
        <p:nvPicPr>
          <p:cNvPr id="76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rcRect t="7876" b="38192"/>
          <a:stretch>
            <a:fillRect/>
          </a:stretch>
        </p:blipFill>
        <p:spPr>
          <a:xfrm>
            <a:off x="1187450" y="1484312"/>
            <a:ext cx="7488238" cy="3168651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rcRect l="6155" t="25854" r="6794"/>
          <a:stretch>
            <a:fillRect/>
          </a:stretch>
        </p:blipFill>
        <p:spPr>
          <a:xfrm>
            <a:off x="1187449" y="4797424"/>
            <a:ext cx="7488239" cy="16525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ПРОПОРЦИОНАЛЬНАЯ ИЗБИРАТЕЛЬНАЯ СИСТЕМА"/>
          <p:cNvSpPr txBox="1"/>
          <p:nvPr/>
        </p:nvSpPr>
        <p:spPr>
          <a:xfrm>
            <a:off x="1042987" y="404812"/>
            <a:ext cx="7643813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rgbClr val="C00000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ПРОПОРЦИОНАЛЬНАЯ ИЗБИРАТЕЛЬНАЯ СИСТЕМА</a:t>
            </a:r>
          </a:p>
        </p:txBody>
      </p:sp>
      <p:pic>
        <p:nvPicPr>
          <p:cNvPr id="80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rcRect t="61882"/>
          <a:stretch>
            <a:fillRect/>
          </a:stretch>
        </p:blipFill>
        <p:spPr>
          <a:xfrm>
            <a:off x="1116012" y="1484312"/>
            <a:ext cx="7559676" cy="30241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&amp;Vcy;&amp;Ycy;&amp;Bcy;&amp;Ocy;&amp;Rcy;&amp;Ycy; &amp;Gcy;&amp;Lcy;&amp;Acy;&amp;Zcy;&amp;Acy;&amp;Mcy;&amp;Icy; &amp;Scy;&amp;IEcy;&amp;Mcy;&amp;SOFTcy;&amp;Icy; - &amp;Icy;&amp;zcy;&amp;bcy;&amp;icy;&amp;rcy;&amp;acy;&amp;tcy;&amp;iecy;&amp;lcy;&amp;softcy;&amp;ncy;&amp;ycy;&amp;iecy; &amp;scy;&amp;icy;&amp;scy;&amp;tcy;&amp;iecy;&amp;mcy;&amp;ycy;" descr="&amp;Vcy;&amp;Ycy;&amp;Bcy;&amp;Ocy;&amp;Rcy;&amp;Ycy; &amp;Gcy;&amp;Lcy;&amp;Acy;&amp;Zcy;&amp;Acy;&amp;Mcy;&amp;Icy; &amp;Scy;&amp;IEcy;&amp;Mcy;&amp;SOFTcy;&amp;Icy; - &amp;Icy;&amp;zcy;&amp;bcy;&amp;icy;&amp;rcy;&amp;acy;&amp;tcy;&amp;iecy;&amp;lcy;&amp;softcy;&amp;ncy;&amp;ycy;&amp;iecy; &amp;scy;&amp;icy;&amp;scy;&amp;tcy;&amp;iecy;&amp;mcy;&amp;ycy;"/>
          <p:cNvPicPr>
            <a:picLocks noChangeAspect="1"/>
          </p:cNvPicPr>
          <p:nvPr/>
        </p:nvPicPr>
        <p:blipFill>
          <a:blip r:embed="rId3">
            <a:extLst/>
          </a:blip>
          <a:srcRect t="61810"/>
          <a:stretch>
            <a:fillRect/>
          </a:stretch>
        </p:blipFill>
        <p:spPr>
          <a:xfrm>
            <a:off x="1187450" y="4652962"/>
            <a:ext cx="5472113" cy="17287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&amp;CHcy;&amp;iecy;&amp;mcy; &amp;pcy;&amp;ocy;&amp;pcy;&amp;ucy;&amp;lcy;&amp;yacy;&amp;rcy;&amp;ncy;&amp;acy; &amp;pcy;&amp;rcy;&amp;ocy;&amp;pcy;&amp;ocy;&amp;rcy;&amp;tscy;&amp;icy;&amp;ocy;&amp;ncy;&amp;acy;&amp;lcy;&amp;softcy;&amp;ncy;&amp;acy;&amp;yacy; &amp;icy;&amp;zcy;&amp;bcy;&amp;icy;&amp;rcy;&amp;acy;&amp;tcy;&amp;iecy;&amp;lcy;&amp;softcy;&amp;ncy;&amp;acy;&amp;yacy; &amp;scy;&amp;icy;&amp;scy;&amp;tcy;&amp;iecy;&amp;mcy;&amp;acy;? :: SYL.ru" descr="&amp;CHcy;&amp;iecy;&amp;mcy; &amp;pcy;&amp;ocy;&amp;pcy;&amp;ucy;&amp;lcy;&amp;yacy;&amp;rcy;&amp;ncy;&amp;acy; &amp;pcy;&amp;rcy;&amp;ocy;&amp;pcy;&amp;ocy;&amp;rcy;&amp;tscy;&amp;icy;&amp;ocy;&amp;ncy;&amp;acy;&amp;lcy;&amp;softcy;&amp;ncy;&amp;acy;&amp;yacy; &amp;icy;&amp;zcy;&amp;bcy;&amp;icy;&amp;rcy;&amp;acy;&amp;tcy;&amp;iecy;&amp;lcy;&amp;softcy;&amp;ncy;&amp;acy;&amp;yacy; &amp;scy;&amp;icy;&amp;scy;&amp;tcy;&amp;iecy;&amp;mcy;&amp;acy;? :: SYL.ru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75462" y="4652962"/>
            <a:ext cx="1657351" cy="1712913"/>
          </a:xfrm>
          <a:prstGeom prst="rect">
            <a:avLst/>
          </a:prstGeom>
          <a:ln w="12700">
            <a:miter lim="400000"/>
          </a:ln>
          <a:effectLst>
            <a:outerShdw blurRad="635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Тетрадь">
  <a:themeElements>
    <a:clrScheme name="Тетрадь">
      <a:dk1>
        <a:srgbClr val="000000"/>
      </a:dk1>
      <a:lt1>
        <a:srgbClr val="906D58"/>
      </a:lt1>
      <a:dk2>
        <a:srgbClr val="A7A7A7"/>
      </a:dk2>
      <a:lt2>
        <a:srgbClr val="535353"/>
      </a:lt2>
      <a:accent1>
        <a:srgbClr val="A1BD69"/>
      </a:accent1>
      <a:accent2>
        <a:srgbClr val="3694B6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традь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Тетрад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FDE3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традь">
  <a:themeElements>
    <a:clrScheme name="Тетрадь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1BD69"/>
      </a:accent1>
      <a:accent2>
        <a:srgbClr val="3694B6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традь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Тетрад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FDE3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 Narrow</vt:lpstr>
      <vt:lpstr>Helvetica Neue</vt:lpstr>
      <vt:lpstr>Times New Roman</vt:lpstr>
      <vt:lpstr>Trebuchet MS</vt:lpstr>
      <vt:lpstr>Тетрадь</vt:lpstr>
      <vt:lpstr>Презентация PowerPoint</vt:lpstr>
      <vt:lpstr>СОДЕРЖАНИЕ</vt:lpstr>
      <vt:lpstr>Выборы – это избрание должностных лиц, а также депутатов в представительные органы власти на определенный срок.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Еропутова Наталья Константина</dc:creator>
  <cp:lastModifiedBy>Еропутова Наталья Константина</cp:lastModifiedBy>
  <cp:revision>1</cp:revision>
  <dcterms:modified xsi:type="dcterms:W3CDTF">2020-05-08T12:31:25Z</dcterms:modified>
</cp:coreProperties>
</file>