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7" r:id="rId4"/>
    <p:sldId id="268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280920" cy="295232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Конституционное право как отрасль права и науки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35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824536"/>
          </a:xfrm>
        </p:spPr>
        <p:txBody>
          <a:bodyPr>
            <a:no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дозволение;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запрет;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обязывание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управомочивание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установление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- провозглашение или 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декларация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1656184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Конституционное право использует также такие способы воздействия на участни­ков общественных отношений, как:</a:t>
            </a:r>
          </a:p>
        </p:txBody>
      </p:sp>
    </p:spTree>
    <p:extLst>
      <p:ext uri="{BB962C8B-B14F-4D97-AF65-F5344CB8AC3E}">
        <p14:creationId xmlns:p14="http://schemas.microsoft.com/office/powerpoint/2010/main" val="139999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5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Конституционно-правовые нормы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 - это общеобязательные правила поведения, которые устанавливаются и охраняются государством, выражают общие и индивидуальные интересы его населения и выступают государственным регулятором общественных отно­шений, составляющих предмет конституционного права. Им свойственны общие призна­ки, характеризующие все правовые нормы, и в то же время присущи свои особенности, обусловленные предметом отрасли.</a:t>
            </a:r>
          </a:p>
        </p:txBody>
      </p:sp>
    </p:spTree>
    <p:extLst>
      <p:ext uri="{BB962C8B-B14F-4D97-AF65-F5344CB8AC3E}">
        <p14:creationId xmlns:p14="http://schemas.microsoft.com/office/powerpoint/2010/main" val="247171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- </a:t>
            </a:r>
            <a:r>
              <a:rPr lang="ru-RU" dirty="0"/>
              <a:t>регулируют наиболее важные общественные </a:t>
            </a:r>
            <a:r>
              <a:rPr lang="ru-RU" dirty="0" smtClean="0"/>
              <a:t>отно­шения;</a:t>
            </a:r>
            <a:endParaRPr lang="ru-RU" dirty="0"/>
          </a:p>
          <a:p>
            <a:r>
              <a:rPr lang="ru-RU" b="1" dirty="0"/>
              <a:t>- </a:t>
            </a:r>
            <a:r>
              <a:rPr lang="ru-RU" dirty="0"/>
              <a:t>являются основополагающими для всей правовой си­стемы государства, если они содержатся в </a:t>
            </a:r>
            <a:r>
              <a:rPr lang="ru-RU" dirty="0" smtClean="0"/>
              <a:t>Конституции;</a:t>
            </a:r>
          </a:p>
          <a:p>
            <a:r>
              <a:rPr lang="ru-RU" b="1" dirty="0" smtClean="0"/>
              <a:t>- </a:t>
            </a:r>
            <a:r>
              <a:rPr lang="ru-RU" dirty="0" smtClean="0"/>
              <a:t>редко содержат санкции, которые имеют свою спе­цифику, например, прекращение полномочий должностно­го лица или органа;</a:t>
            </a:r>
          </a:p>
          <a:p>
            <a:r>
              <a:rPr lang="ru-RU" b="1" dirty="0" smtClean="0"/>
              <a:t>-</a:t>
            </a:r>
            <a:r>
              <a:rPr lang="ru-RU" b="1" dirty="0"/>
              <a:t> </a:t>
            </a:r>
            <a:r>
              <a:rPr lang="ru-RU" dirty="0"/>
              <a:t>часто определяют поведение субъектов в общем виде и нуждаются в конкретизации посредством других </a:t>
            </a:r>
            <a:r>
              <a:rPr lang="ru-RU" dirty="0" smtClean="0"/>
              <a:t>норма­тивных;</a:t>
            </a:r>
            <a:endParaRPr lang="ru-RU" dirty="0"/>
          </a:p>
          <a:p>
            <a:r>
              <a:rPr lang="ru-RU" b="1" dirty="0"/>
              <a:t>- </a:t>
            </a:r>
            <a:r>
              <a:rPr lang="ru-RU" dirty="0"/>
              <a:t>иногда носят декларативный характер (так называемые нормы-принципы — "человек, его права и свободы являются высшей ценностью").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52400"/>
            <a:ext cx="8784976" cy="12192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Они устанавли­ваются государством, общеобязательны, находятся под за­щитой государства и имеют следующие характерные при­знаки: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72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07160"/>
          </a:xfrm>
        </p:spPr>
        <p:txBody>
          <a:bodyPr>
            <a:normAutofit/>
          </a:bodyPr>
          <a:lstStyle/>
          <a:p>
            <a:r>
              <a:rPr lang="ru-RU" sz="3600" smtClean="0">
                <a:latin typeface="Arial" panose="020B0604020202020204" pitchFamily="34" charset="0"/>
                <a:cs typeface="Arial" panose="020B0604020202020204" pitchFamily="34" charset="0"/>
              </a:rPr>
              <a:t>Институт президентства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Институт з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аконодательной практики;</a:t>
            </a:r>
          </a:p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Институт м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естного самоуправления.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52400"/>
            <a:ext cx="8064896" cy="169242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Институты конституционного права: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84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04326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Конституционное право 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</a:t>
            </a: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отрасль права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— сово­купность правовых норм, регулирующих отношения, свя­занные с основами правового статуса личности, государ­ственным и общественным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устройством.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Конституционное право, как и любая другая отрасль права, характеризуется своим предметом и методом правового регулирования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72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Публичное право;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Регулирует наиболее важные общественные отношения;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Имеет свой предмет и метод регулирования;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Разветвленная система;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Особая система источников права;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Особенные функции;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Широкий круг субъектов;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Особенный вид ответственности;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Имеет исключительно важное значение для национальной системы.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192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Признаки конституционного права:</a:t>
            </a:r>
            <a:endParaRPr lang="ru-RU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4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8911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Основы народовластия;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Основы функций государства и общества;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Государственное устройство;</a:t>
            </a:r>
          </a:p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Связь между гражданином и обществом. 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52400"/>
            <a:ext cx="8712968" cy="176443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Предметом конституционного права являются 4 группы общественных отношений:</a:t>
            </a:r>
            <a:endParaRPr lang="ru-RU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64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95192"/>
          </a:xfrm>
        </p:spPr>
        <p:txBody>
          <a:bodyPr>
            <a:normAutofit fontScale="40000" lnSpcReduction="20000"/>
          </a:bodyPr>
          <a:lstStyle/>
          <a:p>
            <a:r>
              <a:rPr lang="ru-RU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основы </a:t>
            </a:r>
            <a:r>
              <a:rPr lang="ru-RU" sz="6400" dirty="0">
                <a:latin typeface="Arial" panose="020B0604020202020204" pitchFamily="34" charset="0"/>
                <a:cs typeface="Arial" panose="020B0604020202020204" pitchFamily="34" charset="0"/>
              </a:rPr>
              <a:t>конституционного </a:t>
            </a:r>
            <a:r>
              <a:rPr lang="ru-RU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строя</a:t>
            </a:r>
            <a:r>
              <a:rPr lang="en-US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взаимоотношения </a:t>
            </a:r>
            <a:r>
              <a:rPr lang="ru-RU" sz="6400" dirty="0">
                <a:latin typeface="Arial" panose="020B0604020202020204" pitchFamily="34" charset="0"/>
                <a:cs typeface="Arial" panose="020B0604020202020204" pitchFamily="34" charset="0"/>
              </a:rPr>
              <a:t>между государством и </a:t>
            </a:r>
            <a:r>
              <a:rPr lang="ru-RU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личностью;</a:t>
            </a:r>
            <a:endParaRPr lang="ru-RU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территориальное устройство</a:t>
            </a:r>
            <a:r>
              <a:rPr lang="en-US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организация </a:t>
            </a:r>
            <a:r>
              <a:rPr lang="ru-RU" sz="6400" dirty="0">
                <a:latin typeface="Arial" panose="020B0604020202020204" pitchFamily="34" charset="0"/>
                <a:cs typeface="Arial" panose="020B0604020202020204" pitchFamily="34" charset="0"/>
              </a:rPr>
              <a:t>и функционирование органов государственной власти и местного </a:t>
            </a:r>
            <a:r>
              <a:rPr lang="ru-RU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самоуправления</a:t>
            </a:r>
            <a:r>
              <a:rPr lang="en-US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основы </a:t>
            </a:r>
            <a:r>
              <a:rPr lang="ru-RU" sz="6400" dirty="0">
                <a:latin typeface="Arial" panose="020B0604020202020204" pitchFamily="34" charset="0"/>
                <a:cs typeface="Arial" panose="020B0604020202020204" pitchFamily="34" charset="0"/>
              </a:rPr>
              <a:t>государственной политики в различных обла­стях общественной жизни (экономика, право, образование, наука, культура, здравоохранение, международные отношения, оборона, безопасность и др.).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Предметотрасли конституционного права составляют следующие сферы общест­венных отношений: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54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4732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Конституционно-правовые отношения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 это общественные отношения, урегулиро­ванные нормами конституционного права.</a:t>
            </a:r>
          </a:p>
          <a:p>
            <a:r>
              <a:rPr lang="ru-RU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</a:t>
            </a:r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конституционных отношений - предмет, по поводу которого возникают правоотношения.</a:t>
            </a:r>
          </a:p>
          <a:p>
            <a:r>
              <a:rPr lang="ru-RU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Субъектами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 конституционно-правовых отношений могут быть все, кто в соответ­ствии с правовыми нормами данной отрасли являются носителями определенных прав и обязанностей, т.е. являются субъектами конституционного права. </a:t>
            </a:r>
          </a:p>
        </p:txBody>
      </p:sp>
    </p:spTree>
    <p:extLst>
      <p:ext uri="{BB962C8B-B14F-4D97-AF65-F5344CB8AC3E}">
        <p14:creationId xmlns:p14="http://schemas.microsoft.com/office/powerpoint/2010/main" val="178603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51176"/>
          </a:xfrm>
        </p:spPr>
        <p:txBody>
          <a:bodyPr>
            <a:normAutofit fontScale="62500" lnSpcReduction="20000"/>
          </a:bodyPr>
          <a:lstStyle/>
          <a:p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физические </a:t>
            </a:r>
            <a:r>
              <a:rPr lang="ru-RU" sz="3100" dirty="0">
                <a:latin typeface="Arial" panose="020B0604020202020204" pitchFamily="34" charset="0"/>
                <a:cs typeface="Arial" panose="020B0604020202020204" pitchFamily="34" charset="0"/>
              </a:rPr>
              <a:t>лица (</a:t>
            </a:r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граждане, </a:t>
            </a:r>
            <a:r>
              <a:rPr lang="ru-RU" sz="3100" dirty="0">
                <a:latin typeface="Arial" panose="020B0604020202020204" pitchFamily="34" charset="0"/>
                <a:cs typeface="Arial" panose="020B0604020202020204" pitchFamily="34" charset="0"/>
              </a:rPr>
              <a:t>иностранцы, лица с двойным гражданством (бипатриды), лица без гражданства (апатриды), лица со специальной правоспособностью);</a:t>
            </a:r>
          </a:p>
          <a:p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государственные образова­ния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общественные </a:t>
            </a:r>
            <a:r>
              <a:rPr lang="ru-RU" sz="3100" dirty="0">
                <a:latin typeface="Arial" panose="020B0604020202020204" pitchFamily="34" charset="0"/>
                <a:cs typeface="Arial" panose="020B0604020202020204" pitchFamily="34" charset="0"/>
              </a:rPr>
              <a:t>объединения (партийные, профессиональные, любительские, религиозные и др</a:t>
            </a:r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.);</a:t>
            </a:r>
            <a:endParaRPr lang="en-US" sz="3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общности </a:t>
            </a:r>
            <a:r>
              <a:rPr lang="ru-RU" sz="3100" dirty="0">
                <a:latin typeface="Arial" panose="020B0604020202020204" pitchFamily="34" charset="0"/>
                <a:cs typeface="Arial" panose="020B0604020202020204" pitchFamily="34" charset="0"/>
              </a:rPr>
              <a:t>людей (</a:t>
            </a:r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народ, </a:t>
            </a:r>
            <a:r>
              <a:rPr lang="ru-RU" sz="3100" dirty="0">
                <a:latin typeface="Arial" panose="020B0604020202020204" pitchFamily="34" charset="0"/>
                <a:cs typeface="Arial" panose="020B0604020202020204" pitchFamily="34" charset="0"/>
              </a:rPr>
              <a:t>нации, народности, население области, края города, поселка и др.);</a:t>
            </a:r>
          </a:p>
          <a:p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органы </a:t>
            </a:r>
            <a:r>
              <a:rPr lang="ru-RU" sz="3100" dirty="0">
                <a:latin typeface="Arial" panose="020B0604020202020204" pitchFamily="34" charset="0"/>
                <a:cs typeface="Arial" panose="020B0604020202020204" pitchFamily="34" charset="0"/>
              </a:rPr>
              <a:t>власти (Парламент, </a:t>
            </a:r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Правительство, </a:t>
            </a:r>
            <a:r>
              <a:rPr lang="ru-RU" sz="3100" dirty="0">
                <a:latin typeface="Arial" panose="020B0604020202020204" pitchFamily="34" charset="0"/>
                <a:cs typeface="Arial" panose="020B0604020202020204" pitchFamily="34" charset="0"/>
              </a:rPr>
              <a:t>законодательные и исполнительные органы власти </a:t>
            </a:r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субъектов, </a:t>
            </a:r>
            <a:r>
              <a:rPr lang="ru-RU" sz="3100" dirty="0">
                <a:latin typeface="Arial" panose="020B0604020202020204" pitchFamily="34" charset="0"/>
                <a:cs typeface="Arial" panose="020B0604020202020204" pitchFamily="34" charset="0"/>
              </a:rPr>
              <a:t>органы местного самоуправления, суды и др.);</a:t>
            </a:r>
          </a:p>
          <a:p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другие </a:t>
            </a:r>
            <a:r>
              <a:rPr lang="ru-RU" sz="3100" dirty="0">
                <a:latin typeface="Arial" panose="020B0604020202020204" pitchFamily="34" charset="0"/>
                <a:cs typeface="Arial" panose="020B0604020202020204" pitchFamily="34" charset="0"/>
              </a:rPr>
              <a:t>государственные </a:t>
            </a:r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органы</a:t>
            </a:r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3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должностные лица (президенты, депутаты, министры, судьи, члены избирательных комиссий и др.);</a:t>
            </a:r>
          </a:p>
          <a:p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другие</a:t>
            </a:r>
            <a:r>
              <a:rPr lang="ru-RU" sz="3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Субъектами конституционно-правовых отношений являются: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10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23184"/>
          </a:xfrm>
        </p:spPr>
        <p:txBody>
          <a:bodyPr/>
          <a:lstStyle/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Во-первых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они имеют особое содержание и предмет - возникают в особой сфере общественных отношений, составляющих предмет конститу­ционного права.</a:t>
            </a:r>
          </a:p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Во-вторых,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их отличает особый субъектный состав, так как он включает таких субъектов, которые не могут быть субъектами других видов правоотношений.</a:t>
            </a:r>
          </a:p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В-третьих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они характеризуются значительным разнообразием видов правовых отношений.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169242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Конституционно-правовые отношения имеют свои особенности: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10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00808"/>
            <a:ext cx="8301608" cy="4968552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 по сроку действия - на постоянные (срок действия не является определенным) и временные;</a:t>
            </a:r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 по назначению в механизме правового регулирования - на материальные и процессуальные;</a:t>
            </a:r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- по целевому назначению — на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правоустановительные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и правоохранительные.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52400"/>
            <a:ext cx="8424936" cy="162041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effectLst/>
              </a:rPr>
              <a:t>Конституционно-правовые отношения также классифицируются: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49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46</TotalTime>
  <Words>421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Constantia</vt:lpstr>
      <vt:lpstr>Wingdings 2</vt:lpstr>
      <vt:lpstr>Бумажная</vt:lpstr>
      <vt:lpstr>Конституционное право как отрасль права и науки</vt:lpstr>
      <vt:lpstr>Презентация PowerPoint</vt:lpstr>
      <vt:lpstr>Признаки конституционного права:</vt:lpstr>
      <vt:lpstr>Предметом конституционного права являются 4 группы общественных отношений:</vt:lpstr>
      <vt:lpstr>Предметотрасли конституционного права составляют следующие сферы общест­венных отношений:</vt:lpstr>
      <vt:lpstr>Презентация PowerPoint</vt:lpstr>
      <vt:lpstr>Субъектами конституционно-правовых отношений являются:</vt:lpstr>
      <vt:lpstr>Конституционно-правовые отношения имеют свои особенности:</vt:lpstr>
      <vt:lpstr>Конституционно-правовые отношения также классифицируются:</vt:lpstr>
      <vt:lpstr>Конституционное право использует также такие способы воздействия на участни­ков общественных отношений, как:</vt:lpstr>
      <vt:lpstr>Презентация PowerPoint</vt:lpstr>
      <vt:lpstr>Они устанавли­ваются государством, общеобязательны, находятся под за­щитой государства и имеют следующие характерные при­знаки:</vt:lpstr>
      <vt:lpstr>Институты конституционного права: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Конституционное право как отрасль права и науки</dc:title>
  <dc:creator>Анна</dc:creator>
  <cp:lastModifiedBy>Еропутова Наталья Константина</cp:lastModifiedBy>
  <cp:revision>6</cp:revision>
  <dcterms:created xsi:type="dcterms:W3CDTF">2019-12-15T15:27:30Z</dcterms:created>
  <dcterms:modified xsi:type="dcterms:W3CDTF">2020-05-08T12:29:06Z</dcterms:modified>
</cp:coreProperties>
</file>