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969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0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8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37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178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673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581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782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95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54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64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63038-A07B-4EA2-8024-DAD3A31457E0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A226E-A37B-4546-9B11-26A76D989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67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tudy.garant.ru/auth/login?username=guest#/document/57472329/entry/0" TargetMode="External"/><Relationship Id="rId3" Type="http://schemas.openxmlformats.org/officeDocument/2006/relationships/hyperlink" Target="http://www.consultant.ru/document/cons_doc_LAW_44571/" TargetMode="External"/><Relationship Id="rId7" Type="http://schemas.openxmlformats.org/officeDocument/2006/relationships/hyperlink" Target="https://vk.com/wall-89850005_39666" TargetMode="External"/><Relationship Id="rId2" Type="http://schemas.openxmlformats.org/officeDocument/2006/relationships/hyperlink" Target="https://base.garant.ru/2540485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k.com/doc310667124_442784413?hash=d94b5369590cff1b08&amp;dl=84f74e05b5e8b5d214" TargetMode="External"/><Relationship Id="rId5" Type="http://schemas.openxmlformats.org/officeDocument/2006/relationships/hyperlink" Target="https://gb-dnr.com/normativno-pravovye-akty/7186/64562/" TargetMode="External"/><Relationship Id="rId10" Type="http://schemas.openxmlformats.org/officeDocument/2006/relationships/hyperlink" Target="https://vk.com/doc310667124_439249813?hash=c91ce27ebf7a0f496d&amp;dl=3a810d21ec20d1c063" TargetMode="External"/><Relationship Id="rId4" Type="http://schemas.openxmlformats.org/officeDocument/2006/relationships/hyperlink" Target="https://dnrsovet.su/zakonodatelnaya-deyatelnost/prinyatye/zakony/zakon-donetskoj-narodnoj-respubliki-o-gosudarstvennoj-granitse-donetskoj-narodnoj-respubliki/" TargetMode="External"/><Relationship Id="rId9" Type="http://schemas.openxmlformats.org/officeDocument/2006/relationships/hyperlink" Target="https://edu.garant.ru/books/jurist/1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</a:t>
            </a:r>
            <a:r>
              <a:rPr lang="ru-RU" dirty="0"/>
              <a:t>: </a:t>
            </a:r>
            <a:br>
              <a:rPr lang="ru-RU" dirty="0"/>
            </a:br>
            <a:r>
              <a:rPr lang="ru-RU" b="1" dirty="0"/>
              <a:t>ОСНОВЫ МУНИЦИПАЛЬНОГО ПРАВА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264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s1.slide-share.ru/s_slide/89d027781a19c282dfb03b9bf30d8549/9c7332fb-ad64-4a10-93cb-9b14655851e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1.slide-share.ru/s_slide/89d027781a19c282dfb03b9bf30d8549/9c7332fb-ad64-4a10-93cb-9b14655851e5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s1.slide-share.ru/s_slide/89d027781a19c282dfb03b9bf30d8549/9c7332fb-ad64-4a10-93cb-9b14655851e5.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s1.slide-share.ru/s_slide/89d027781a19c282dfb03b9bf30d8549/9c7332fb-ad64-4a10-93cb-9b14655851e5.jpe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s://s1.slide-share.ru/s_slide/89d027781a19c282dfb03b9bf30d8549/9c7332fb-ad64-4a10-93cb-9b14655851e5.jpe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6" name="Picture 12" descr="https://thepresentation.ru/img/thumbs/9e8ffdf97b5ad02fde1d6c23a478202b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7937"/>
            <a:ext cx="8836025" cy="669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521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pdb/1527662/a4c94d23-f08c-4fac-af2b-0e9d38e3426a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97752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741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2.</a:t>
            </a:r>
            <a:endParaRPr lang="ru-RU" dirty="0"/>
          </a:p>
        </p:txBody>
      </p:sp>
      <p:pic>
        <p:nvPicPr>
          <p:cNvPr id="8194" name="Picture 2" descr="https://cf.ppt-online.org/files1/slide/2/2AomfGxt7VClMHFY65TgPBXw38WReEqndy1ScQkJr/slide-1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0" y="908720"/>
            <a:ext cx="9112749" cy="592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462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1209663/ae046ef1-5f30-4ec3-9167-721046226499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29957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959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3.infourok.ru/uploads/ex/10a0/000469e7-08fed75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24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103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3</a:t>
            </a:r>
            <a:endParaRPr lang="ru-RU" dirty="0"/>
          </a:p>
        </p:txBody>
      </p:sp>
      <p:pic>
        <p:nvPicPr>
          <p:cNvPr id="11266" name="Picture 2" descr="https://cf.ppt-online.org/files/slide/a/AVlz7aSeW56YTIifpsjZuvQncmtGo2dNCr4JP8/slide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917" y="-243408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827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junglehome.ru/img/organi-gosudarstvennoy-vlasti-osushestvlyayushie-mestnoe-samoupravleniy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junglehome.ru/img/organi-gosudarstvennoy-vlasti-osushestvlyayushie-mestnoe-samoupravleniya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4" name="Picture 6" descr="https://ds04.infourok.ru/uploads/ex/0615/0011b954-bf042bd7/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95" y="13821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39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cf2.ppt-online.org/files2/slide/z/zan56lDZLTeIgMAwEP7SJxi14CXychj3YvupmBoNOR/slide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753600" cy="54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67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f2.ppt-online.org/files2/slide/q/QnqP3WBl9kiYDMIs10gUxeKAyrtEZowvROmJNu/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3" y="-171400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867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thepresentation.ru/img/thumbs/87c77729220f90dd55e8f9032dd735dc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4300"/>
            <a:ext cx="8928992" cy="674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758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Понятие административно-территориального устройства государства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Понятие и принципы местного самоуправления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Функции и полномочия местного самоуправления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Местные государственные администрации Донецкой Народной Республики</a:t>
            </a:r>
          </a:p>
        </p:txBody>
      </p:sp>
    </p:spTree>
    <p:extLst>
      <p:ext uri="{BB962C8B-B14F-4D97-AF65-F5344CB8AC3E}">
        <p14:creationId xmlns:p14="http://schemas.microsoft.com/office/powerpoint/2010/main" val="1708510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1209663/c430388d-2f69-4ffa-b5a0-db515d67b20b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7650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397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Цели лекции: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92D050"/>
                </a:solidFill>
              </a:rPr>
              <a:t>1.Учебные: </a:t>
            </a:r>
            <a:r>
              <a:rPr lang="ru-RU" dirty="0"/>
              <a:t>дать слушателям представление о системе муниципального права на примере законодательства Российской Федерации, проанализировать особенности становления органов местного самоуправления в Донецкой Народной Республике.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2.Развивающие:</a:t>
            </a:r>
            <a:r>
              <a:rPr lang="ru-RU" dirty="0"/>
              <a:t> совершенствование навыков работы с юридической терминологией, формирование правильного понимания всей правовой системы и места в ней конституционного права.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3.Воспитательные:</a:t>
            </a:r>
            <a:r>
              <a:rPr lang="ru-RU" dirty="0"/>
              <a:t> формирование правосознания юриста, воспитание курсантов, студентов и слушателей в духе уважения демократических ценностей государства, прав и свобод человека и гражданина, соблюдения Конституции, законов и подзаконных актов.</a:t>
            </a:r>
          </a:p>
        </p:txBody>
      </p:sp>
    </p:spTree>
    <p:extLst>
      <p:ext uri="{BB962C8B-B14F-4D97-AF65-F5344CB8AC3E}">
        <p14:creationId xmlns:p14="http://schemas.microsoft.com/office/powerpoint/2010/main" val="2301425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925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Рекомендованная литература: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6120680"/>
          </a:xfrm>
        </p:spPr>
        <p:txBody>
          <a:bodyPr>
            <a:noAutofit/>
          </a:bodyPr>
          <a:lstStyle/>
          <a:p>
            <a:pPr marL="265113" lvl="0" indent="-265113">
              <a:buFont typeface="+mj-lt"/>
              <a:buAutoNum type="arabicPeriod"/>
            </a:pPr>
            <a:r>
              <a:rPr lang="ru-RU" sz="1550" dirty="0"/>
              <a:t>Конституция ДНР (принята 14.05.2014, с изменениями)</a:t>
            </a:r>
          </a:p>
          <a:p>
            <a:pPr marL="265113" lvl="0" indent="-265113">
              <a:buFont typeface="+mj-lt"/>
              <a:buAutoNum type="arabicPeriod"/>
            </a:pPr>
            <a:r>
              <a:rPr lang="ru-RU" sz="1550" dirty="0"/>
              <a:t> Конституция РФ принята всенародным голосованием 12.12.1993 (с поправками 2020 года).</a:t>
            </a:r>
          </a:p>
          <a:p>
            <a:pPr marL="265113" lvl="0" indent="-265113">
              <a:buFont typeface="+mj-lt"/>
              <a:buAutoNum type="arabicPeriod"/>
            </a:pPr>
            <a:r>
              <a:rPr lang="ru-RU" sz="1550" dirty="0"/>
              <a:t>Европейская хартия местного самоуправления ETS N 122 (Страсбург, 15 октября 1985 г.) // Сайт «Гарант». - </a:t>
            </a:r>
            <a:r>
              <a:rPr lang="en-US" sz="1550" dirty="0"/>
              <a:t>URL</a:t>
            </a:r>
            <a:r>
              <a:rPr lang="ru-RU" sz="1550" dirty="0"/>
              <a:t>: </a:t>
            </a:r>
            <a:r>
              <a:rPr lang="ru-RU" sz="1550" u="sng" dirty="0">
                <a:hlinkClick r:id="rId2"/>
              </a:rPr>
              <a:t>https://base.garant.ru/2540485/</a:t>
            </a:r>
            <a:r>
              <a:rPr lang="ru-RU" sz="1550" dirty="0"/>
              <a:t>  (дата обращения: 27.04.2020). – Текст: электронный.</a:t>
            </a:r>
          </a:p>
          <a:p>
            <a:pPr marL="265113" lvl="0" indent="-265113">
              <a:buFont typeface="+mj-lt"/>
              <a:buAutoNum type="arabicPeriod"/>
            </a:pPr>
            <a:r>
              <a:rPr lang="ru-RU" sz="1550" dirty="0"/>
              <a:t>Об общих принципах организации местного самоуправления в Российской Федерации: Федеральный закон РФ от 06.10.2003 N 131-ФЗ (ред. от 20.07.2020) // Официальный сайт «</a:t>
            </a:r>
            <a:r>
              <a:rPr lang="ru-RU" sz="1550" dirty="0" err="1"/>
              <a:t>КонсультантПлюс</a:t>
            </a:r>
            <a:r>
              <a:rPr lang="ru-RU" sz="1550" dirty="0"/>
              <a:t>». - </a:t>
            </a:r>
            <a:r>
              <a:rPr lang="en-US" sz="1550" dirty="0"/>
              <a:t>URL</a:t>
            </a:r>
            <a:r>
              <a:rPr lang="ru-RU" sz="1550" dirty="0"/>
              <a:t>: </a:t>
            </a:r>
            <a:r>
              <a:rPr lang="ru-RU" sz="1550" u="sng" dirty="0">
                <a:hlinkClick r:id="rId3"/>
              </a:rPr>
              <a:t>http://www.consultant.ru/document/cons_doc_LAW_44571/</a:t>
            </a:r>
            <a:r>
              <a:rPr lang="ru-RU" sz="1550" dirty="0"/>
              <a:t> (дата обращения: 27.07.2020). – Текст: электронный.</a:t>
            </a:r>
          </a:p>
          <a:p>
            <a:pPr marL="265113" lvl="0" indent="-265113">
              <a:buFont typeface="+mj-lt"/>
              <a:buAutoNum type="arabicPeriod"/>
            </a:pPr>
            <a:r>
              <a:rPr lang="ru-RU" sz="1550" dirty="0"/>
              <a:t>О государственной границе Донецкой Народной Республики. Принят Постановлением Народного Совета 29.11.2019 // Официальный сайт Народного Совета Донецкой Народной Республики. – </a:t>
            </a:r>
            <a:r>
              <a:rPr lang="en-US" sz="1550" dirty="0"/>
              <a:t>URL</a:t>
            </a:r>
            <a:r>
              <a:rPr lang="ru-RU" sz="1550" dirty="0"/>
              <a:t>: </a:t>
            </a:r>
            <a:r>
              <a:rPr lang="ru-RU" sz="1550" u="sng" dirty="0">
                <a:hlinkClick r:id="rId4"/>
              </a:rPr>
              <a:t>https://dnrsovet.su/zakonodatelnaya-deyatelnost/prinyatye/zakony/zakon-donetskoj-narodnoj-respubliki-o-gosudarstvennoj-granitse-donetskoj-narodnoj-respubliki/</a:t>
            </a:r>
            <a:r>
              <a:rPr lang="ru-RU" sz="1550" dirty="0"/>
              <a:t> (дата обращения: 27.04.2020). – Текст: электронный.</a:t>
            </a:r>
          </a:p>
          <a:p>
            <a:pPr marL="265113" lvl="0" indent="-265113">
              <a:buFont typeface="+mj-lt"/>
              <a:buAutoNum type="arabicPeriod"/>
            </a:pPr>
            <a:r>
              <a:rPr lang="ru-RU" sz="1550" dirty="0"/>
              <a:t>О принятии временного (типового) положения о местных администрациях Донецкой Народной Республики:  Указ Главы ДНР от 19.01.15 №13 // Официальный сайт ГИС НПА ДНР. - </a:t>
            </a:r>
            <a:r>
              <a:rPr lang="en-US" sz="1550" dirty="0"/>
              <a:t>URL</a:t>
            </a:r>
            <a:r>
              <a:rPr lang="ru-RU" sz="1550" dirty="0"/>
              <a:t>: </a:t>
            </a:r>
            <a:r>
              <a:rPr lang="ru-RU" sz="1550" u="sng" dirty="0">
                <a:hlinkClick r:id="rId5"/>
              </a:rPr>
              <a:t>https://gb-dnr.com/normativno-pravovye-akty/7186/64562/</a:t>
            </a:r>
            <a:r>
              <a:rPr lang="ru-RU" sz="1550" dirty="0"/>
              <a:t> (дата обращения: 27.04.2020). – Текст: электронный.</a:t>
            </a:r>
          </a:p>
          <a:p>
            <a:pPr marL="265113" lvl="0" indent="-265113">
              <a:buFont typeface="+mj-lt"/>
              <a:buAutoNum type="arabicPeriod"/>
            </a:pPr>
            <a:r>
              <a:rPr lang="ru-RU" sz="1550" dirty="0" err="1">
                <a:hlinkClick r:id="rId6"/>
              </a:rPr>
              <a:t>Авакьян</a:t>
            </a:r>
            <a:r>
              <a:rPr lang="ru-RU" sz="1550" dirty="0">
                <a:hlinkClick r:id="rId6"/>
              </a:rPr>
              <a:t> С.А. Конституционное право России. Т.1.pdf</a:t>
            </a:r>
            <a:r>
              <a:rPr lang="ru-RU" sz="1550" dirty="0"/>
              <a:t> //</a:t>
            </a:r>
            <a:r>
              <a:rPr lang="ru-RU" sz="1550" dirty="0">
                <a:hlinkClick r:id="rId7"/>
              </a:rPr>
              <a:t>https://vk.com/wall-89850005_39666</a:t>
            </a:r>
            <a:endParaRPr lang="ru-RU" sz="1550" dirty="0"/>
          </a:p>
          <a:p>
            <a:pPr marL="265113" lvl="0" indent="-265113">
              <a:buFont typeface="+mj-lt"/>
              <a:buAutoNum type="arabicPeriod"/>
            </a:pPr>
            <a:r>
              <a:rPr lang="ru-RU" sz="1550" dirty="0" err="1"/>
              <a:t>Авакьян</a:t>
            </a:r>
            <a:r>
              <a:rPr lang="ru-RU" sz="1550" dirty="0"/>
              <a:t> С.А. </a:t>
            </a:r>
            <a:r>
              <a:rPr lang="ru-RU" sz="1550" dirty="0">
                <a:hlinkClick r:id="rId8"/>
              </a:rPr>
              <a:t>Конституционный лексикон: Государственно-правовой терминологический словарь.</a:t>
            </a:r>
            <a:r>
              <a:rPr lang="ru-RU" sz="1550" dirty="0"/>
              <a:t> - "</a:t>
            </a:r>
            <a:r>
              <a:rPr lang="ru-RU" sz="1550" dirty="0" err="1"/>
              <a:t>Юстицинформ</a:t>
            </a:r>
            <a:r>
              <a:rPr lang="ru-RU" sz="1550" dirty="0"/>
              <a:t>", 2015 г. // </a:t>
            </a:r>
            <a:r>
              <a:rPr lang="ru-RU" sz="1550" dirty="0">
                <a:hlinkClick r:id="rId9"/>
              </a:rPr>
              <a:t>https://edu.garant.ru/books/jurist/1/</a:t>
            </a:r>
            <a:endParaRPr lang="ru-RU" sz="1550" dirty="0"/>
          </a:p>
          <a:p>
            <a:pPr marL="265113" lvl="0" indent="-265113">
              <a:buFont typeface="+mj-lt"/>
              <a:buAutoNum type="arabicPeriod"/>
            </a:pPr>
            <a:r>
              <a:rPr lang="ru-RU" sz="1550" dirty="0" err="1">
                <a:hlinkClick r:id="rId10"/>
              </a:rPr>
              <a:t>Баглай</a:t>
            </a:r>
            <a:r>
              <a:rPr lang="ru-RU" sz="1550" dirty="0">
                <a:hlinkClick r:id="rId10"/>
              </a:rPr>
              <a:t> М.В. Конституционное право Российской Федерации.pdf</a:t>
            </a:r>
            <a:r>
              <a:rPr lang="ru-RU" sz="1550" dirty="0"/>
              <a:t> //</a:t>
            </a:r>
            <a:r>
              <a:rPr lang="ru-RU" sz="1550" dirty="0">
                <a:hlinkClick r:id="rId7"/>
              </a:rPr>
              <a:t>https://vk.com/wall-89850005_39666</a:t>
            </a:r>
            <a:endParaRPr lang="ru-RU" sz="1550" dirty="0"/>
          </a:p>
          <a:p>
            <a:pPr marL="265113" indent="-265113">
              <a:buFont typeface="+mj-lt"/>
              <a:buAutoNum type="arabicPeriod"/>
            </a:pPr>
            <a:r>
              <a:rPr lang="ru-RU" sz="1550" dirty="0"/>
              <a:t>Виноградов, В. А. Конституционное право Российской Федерации. В 2 ч. Часть 2: учебник для академического </a:t>
            </a:r>
            <a:r>
              <a:rPr lang="ru-RU" sz="1550" dirty="0" err="1"/>
              <a:t>бакалавриата</a:t>
            </a:r>
            <a:r>
              <a:rPr lang="ru-RU" sz="1550" dirty="0"/>
              <a:t> / В. А. Виноградов, С. В. Васильева, В. Д. Мазаев ; под общ. ред. В. А. Виноградова. — 4-е изд., </a:t>
            </a:r>
            <a:r>
              <a:rPr lang="ru-RU" sz="1550" dirty="0" err="1"/>
              <a:t>перераб</a:t>
            </a:r>
            <a:r>
              <a:rPr lang="ru-RU" sz="1550" dirty="0"/>
              <a:t>. и доп. — М. : Издательство </a:t>
            </a:r>
            <a:r>
              <a:rPr lang="ru-RU" sz="1550" dirty="0" err="1"/>
              <a:t>Юрайт</a:t>
            </a:r>
            <a:r>
              <a:rPr lang="ru-RU" sz="1550" dirty="0"/>
              <a:t>, 2016. — 216 с.</a:t>
            </a:r>
          </a:p>
        </p:txBody>
      </p:sp>
    </p:spTree>
    <p:extLst>
      <p:ext uri="{BB962C8B-B14F-4D97-AF65-F5344CB8AC3E}">
        <p14:creationId xmlns:p14="http://schemas.microsoft.com/office/powerpoint/2010/main" val="4263947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1.</a:t>
            </a:r>
            <a:endParaRPr lang="ru-RU" dirty="0"/>
          </a:p>
        </p:txBody>
      </p:sp>
      <p:pic>
        <p:nvPicPr>
          <p:cNvPr id="1026" name="Picture 2" descr="http://900igr.net/up/datas/183452/0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613"/>
            <a:ext cx="8712968" cy="59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1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sent5.com/presentation/147173522_450895512/imag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103691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69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2.ppt-online.org/files2/slide/q/QMIZxz8fKHTD215X7gFRJ4s60jLiyqo3OYmPc9hGe/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55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s/158055/0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305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referat.bookap.info/img/s/8/51/1413651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546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6741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327</Words>
  <Application>Microsoft Office PowerPoint</Application>
  <PresentationFormat>Экран (4:3)</PresentationFormat>
  <Paragraphs>24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ТЕМА:  ОСНОВЫ МУНИЦИПАЛЬНОГО ПРАВА  </vt:lpstr>
      <vt:lpstr>План лекции</vt:lpstr>
      <vt:lpstr>Цели лекции:</vt:lpstr>
      <vt:lpstr>Рекомендованная литература: </vt:lpstr>
      <vt:lpstr>Вопрос 1.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2.</vt:lpstr>
      <vt:lpstr>Презентация PowerPoint</vt:lpstr>
      <vt:lpstr>Презентация PowerPoint</vt:lpstr>
      <vt:lpstr>Вопрос 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ОСНОВЫ МУНИЦИПАЛЬНОГО ПРАВА  ДОНЕЦКОЙ НАРОДНОЙ РЕСПУБЛИКИ</dc:title>
  <dc:creator>User</dc:creator>
  <cp:lastModifiedBy>PackardBell</cp:lastModifiedBy>
  <cp:revision>6</cp:revision>
  <dcterms:created xsi:type="dcterms:W3CDTF">2020-08-04T10:09:38Z</dcterms:created>
  <dcterms:modified xsi:type="dcterms:W3CDTF">2023-10-24T10:07:11Z</dcterms:modified>
</cp:coreProperties>
</file>