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5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089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15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92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3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7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34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1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2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1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5FA34-F2B0-43B4-BB3D-62650CED8DAA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22792-75A7-4415-893A-84804A222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55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pt.ru/docs/postanovlenie/gd-fs/n-6576-6-99626" TargetMode="External"/><Relationship Id="rId2" Type="http://schemas.openxmlformats.org/officeDocument/2006/relationships/hyperlink" Target="https://ppt.ru/docs/postanovlenie/gd-fs/n-6919-7-22304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oc.dnronline.su/wp-content/uploads/2020/03/Ukaz_N59_19032020.pdf" TargetMode="External"/><Relationship Id="rId2" Type="http://schemas.openxmlformats.org/officeDocument/2006/relationships/hyperlink" Target="http://doc.dnronline.su/wp-content/uploads/2020/04/Ukaz_N110_23042020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ravdnr.ru/wp-content/uploads/2020/02/postanovlenie-5-2.pdf" TargetMode="External"/><Relationship Id="rId2" Type="http://schemas.openxmlformats.org/officeDocument/2006/relationships/hyperlink" Target="https://pravdnr.ru/wp-content/uploads/2020/04/postanovlenie-20-3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93_%D0%B3%D0%BE%D0%B4" TargetMode="External"/><Relationship Id="rId3" Type="http://schemas.openxmlformats.org/officeDocument/2006/relationships/hyperlink" Target="https://ru.wikipedia.org/wiki/%D0%9F%D1%80%D0%B5%D0%B7%D0%B8%D0%B4%D0%B5%D0%BD%D1%82_%D0%A0%D0%BE%D1%81%D1%81%D0%B8%D0%B9%D1%81%D0%BA%D0%BE%D0%B9_%D0%A4%D0%B5%D0%B4%D0%B5%D1%80%D0%B0%D1%86%D0%B8%D0%B8" TargetMode="External"/><Relationship Id="rId7" Type="http://schemas.openxmlformats.org/officeDocument/2006/relationships/hyperlink" Target="https://ru.wikipedia.org/wiki/12_%D0%B4%D0%B5%D0%BA%D0%B0%D0%B1%D1%80%D1%8F" TargetMode="External"/><Relationship Id="rId2" Type="http://schemas.openxmlformats.org/officeDocument/2006/relationships/hyperlink" Target="https://ru.wikipedia.org/wiki/%D0%A0%D0%B5%D1%84%D0%B5%D1%80%D0%B5%D0%BD%D0%B4%D1%83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D%D1%81%D1%82%D0%B8%D1%82%D1%83%D1%86%D0%B8%D1%8F_%D0%A0%D0%BE%D1%81%D1%81%D0%B8%D0%B9%D1%81%D0%BA%D0%BE%D0%B9_%D0%A4%D0%B5%D0%B4%D0%B5%D1%80%D0%B0%D1%86%D0%B8%D0%B8" TargetMode="External"/><Relationship Id="rId5" Type="http://schemas.openxmlformats.org/officeDocument/2006/relationships/hyperlink" Target="https://ru.wikipedia.org/wiki/1991_%D0%B3%D0%BE%D0%B4" TargetMode="External"/><Relationship Id="rId4" Type="http://schemas.openxmlformats.org/officeDocument/2006/relationships/hyperlink" Target="https://ru.wikipedia.org/wiki/17_%D0%BC%D0%B0%D1%80%D1%82%D0%B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</a:t>
            </a:r>
            <a:r>
              <a:rPr lang="ru-RU" dirty="0"/>
              <a:t>: </a:t>
            </a:r>
            <a:br>
              <a:rPr lang="ru-RU" dirty="0"/>
            </a:br>
            <a:r>
              <a:rPr lang="uk-UA" b="1" dirty="0"/>
              <a:t>ИСТОЧНИКИ КОНСТИТУЦИОННОГО ПРАВА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07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53319"/>
              </p:ext>
            </p:extLst>
          </p:nvPr>
        </p:nvGraphicFramePr>
        <p:xfrm>
          <a:off x="251520" y="404664"/>
          <a:ext cx="8496944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4248472"/>
                <a:gridCol w="4248472"/>
              </a:tblGrid>
              <a:tr h="0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Органические (конституционные законы)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9525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Закон ДНР «О судебной системе Донецкой Народной Республики» № 241-IHC от 31.08.2018, действующая редакция по состоянию на 16.03.2020;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Закон ДНР «О Правительстве Донецкой Народной Республики» № 02-IIHC от 30.11.2018, действующая редакция по состоянию на 22.11.2019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ФКЗ от 21 июля 1994 г. 1-ФКЗ «О Конституционном Суде Российской Федерации» (с изменениями от 8 февраля, 15 декабря 2001 г.); 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ФКЗ от 17 декабря 1997 г. 2-ФКЗ «О Правительстве Российской Федерации» (с изменениями от 31 декабря 1997 г.)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886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942374"/>
              </p:ext>
            </p:extLst>
          </p:nvPr>
        </p:nvGraphicFramePr>
        <p:xfrm>
          <a:off x="179512" y="12536"/>
          <a:ext cx="8856984" cy="8046720"/>
        </p:xfrm>
        <a:graphic>
          <a:graphicData uri="http://schemas.openxmlformats.org/drawingml/2006/table">
            <a:tbl>
              <a:tblPr firstRow="1" firstCol="1" bandRow="1"/>
              <a:tblGrid>
                <a:gridCol w="4283296"/>
                <a:gridCol w="4573688"/>
              </a:tblGrid>
              <a:tr h="311157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Внутригосударственные договоры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5787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Федеративный договор (договоры о разграничении предметов ведения и полномочий между федеральными органами государственной власти Российской Федерации и органами власти соответствующих ее субъектов) от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31.03.92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г. и др.</a:t>
                      </a: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157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Общие законы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67362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Закон ДНР «О выборах Главы Донецкой Народной Республики» № 206-IHC от 29.12.2017, действующая редакция по состоянию на 11.01.2018;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Закон ДНР «О международных договорах Донецкой Народной Республики» № 66-IHC от 29.06.2015, действующая редакция по состоянию на 04.02.2020;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в) Закон ДНР «Об обращениях граждан» № 13-IHC от 20.02.2015, действующая редакция по состоянию на 16.03.2020 и др.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ФЗ от 28 августа 1995 г. 154-ФЗ «Об общих принципах организации местного самоуправления в Российской Федерации» (с изменениями от 22 апреля, 26 ноября 1 996 г., 17 марта 1 997 г., 4 августа 2000 г., 21 марта 2002 г., 7 июля, 8 декабря 2003 г.); 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ФЗ от 10 января 2003 г. № 19-ФЗ «О выборах Президента Российской Федерации» и др.; 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в) Закон РФ от 28 ноября 1991 г. 1948-I «О гражданстве Российской Федерации» (с изменениями от 17 июня 1993 г., 6 февраля 1995 г., 31 мая 2002 г.) и др.</a:t>
                      </a: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254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267555"/>
              </p:ext>
            </p:extLst>
          </p:nvPr>
        </p:nvGraphicFramePr>
        <p:xfrm>
          <a:off x="395537" y="188640"/>
          <a:ext cx="8424935" cy="5852160"/>
        </p:xfrm>
        <a:graphic>
          <a:graphicData uri="http://schemas.openxmlformats.org/drawingml/2006/table">
            <a:tbl>
              <a:tblPr firstRow="1" firstCol="1" bandRow="1"/>
              <a:tblGrid>
                <a:gridCol w="4248471"/>
                <a:gridCol w="4176464"/>
              </a:tblGrid>
              <a:tr h="238209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Постановления парламента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7754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Постановление Народного Совета ДНР II-257П-НС от 21.02.2020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«Об изменении состава Комитета Народного Совета по развитию гражданского общества, вопросам общественных и религиозных объединений»;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Постановление Народного Совета ДНР II-245П-НС от 14.02.2020 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«О внесении изменений в Правила юридико-технического оформления законопроектов, утвержденные Постановлением Народного Совета Донецкой Народной Республики от 19 февраля 2016 года № I-494П-НС». Приложение «Правила юридико-технического оформления законопроектов» и др.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а)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hlinkClick r:id="rId2"/>
                        </a:rPr>
                        <a:t>Постановление ГД ФС РФ от 15.10.2019 N 6919-7 ГД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«О внесении изменений в постановление Государственной Думы Федерального Собрания Российской Федерации "О реализации отдельных положений статьи 10 Федерального закона "О статусе члена Совета Федерации и статусе депутата Государственной Думы Федерального Собрания Российской Федерации»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б)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hlinkClick r:id="rId3"/>
                        </a:rPr>
                        <a:t>Постановление ГД ФС РФ от 24.04.2015 N 6576-6 ГД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«Об объявлении амнистии в связи с 70-летием Победы в Великой Отечественной войне 1941 - 1945 годов» и др.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150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689606"/>
              </p:ext>
            </p:extLst>
          </p:nvPr>
        </p:nvGraphicFramePr>
        <p:xfrm>
          <a:off x="251520" y="260648"/>
          <a:ext cx="849694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4334619"/>
                <a:gridCol w="4162325"/>
              </a:tblGrid>
              <a:tr h="0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Нормативные правовые акты Главы (Президента)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8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2"/>
                        </a:rPr>
                        <a:t>Указ Главы Донецкой Народной Республики №110 от 23.04.2020 года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«Об утверждении Положения о Министерстве внутренних дел Донецкой Народной Республики»;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У</a:t>
                      </a:r>
                      <a:r>
                        <a:rPr lang="ru-RU" sz="18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3"/>
                        </a:rPr>
                        <a:t>каз Главы Донецкой Народной Республики №59 от 19.03.2020 года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 «О временном запрете выезда за пределы территории Донецкой Народной Республики отдельным категориям должностных лиц»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Указ Президента РФ от 22 декабря 1993 г. № 2265 «О гарантиях местного самоуправления в Российской Федерации»; 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Указ Президента РФ от 9 марта 2004 г. № 314 «О системе и структуре федеральных органов исполнительной власти»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4175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358824"/>
              </p:ext>
            </p:extLst>
          </p:nvPr>
        </p:nvGraphicFramePr>
        <p:xfrm>
          <a:off x="323529" y="260648"/>
          <a:ext cx="8568951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4115398"/>
                <a:gridCol w="4453553"/>
              </a:tblGrid>
              <a:tr h="251442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Постановления Правительства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4520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2" tooltip="Постановление Правительства Донецкой Народной Республики от 17 апреля 2020 года № 20-3 "/>
                        </a:rPr>
                        <a:t>Постановление Правительства Донецкой Народной Республики от 17 апреля 2020 года № 20-3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«Об утверждении Порядка подведения итогов Республиканской переписи населения 2019 года»;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3" tooltip="Постановление Правительства Донецкой Народной Республики от 14 февраля 2020 года № 5-2 "/>
                        </a:rPr>
                        <a:t>Постановление Правительства Донецкой Народной Республики от 14 февраля 2020 года № 5-2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«О некоторых вопросах деятельности государственных органов, органов местного самоуправления, предприятий, учреждений, организаций по проведению работ, связанных с использованием сведений, составляющих государственную тайну» и др.</a:t>
                      </a: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Постановление Правительства РФ от 11 июня 1996 г. 693 «Об утверждении Положения о порядке обеспечения особого режима в закрытом административно-территориальном образовании, на территории которого расположены объекты Министерства Российской Федерации по атомной энергии» (c изменениями от 3 апреля 1997 г., от 8 августа 2003 г.)</a:t>
                      </a:r>
                    </a:p>
                  </a:txBody>
                  <a:tcPr marL="53881" marR="538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0303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565249"/>
              </p:ext>
            </p:extLst>
          </p:nvPr>
        </p:nvGraphicFramePr>
        <p:xfrm>
          <a:off x="323528" y="260648"/>
          <a:ext cx="8568952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183814"/>
                <a:gridCol w="4385138"/>
              </a:tblGrid>
              <a:tr h="266233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Решения и постановления Конституционного Суда и Верховного Суда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59730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Заключение к проекту закона Донецкой Народной Республики «О внесении изменений в статью 158 Гражданского кодекса Донецкой Народной Республики и статью 8 Закона Донецкой Народной Республики «О свободе вероисповедания и религиозных объединениях» № 792-Д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Заключение к проекту закона Донецкой Народной Республики «О внесении изменений в Закон Донецкой Народной Республики «О статусе депутата Народного Совета Донецкой Народной Республики» № 674-Д и др.</a:t>
                      </a: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Постановление Пленума Верховного Суда РФ «О некоторых вопросах применения судами Конституции Российской Федерации при осуществлении правосудия» от 31 октября 1995 г.</a:t>
                      </a:r>
                    </a:p>
                  </a:txBody>
                  <a:tcPr marL="57050" marR="57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303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885952"/>
              </p:ext>
            </p:extLst>
          </p:nvPr>
        </p:nvGraphicFramePr>
        <p:xfrm>
          <a:off x="251521" y="44624"/>
          <a:ext cx="8712967" cy="6959826"/>
        </p:xfrm>
        <a:graphic>
          <a:graphicData uri="http://schemas.openxmlformats.org/drawingml/2006/table">
            <a:tbl>
              <a:tblPr firstRow="1" firstCol="1" bandRow="1"/>
              <a:tblGrid>
                <a:gridCol w="4041400"/>
                <a:gridCol w="4671567"/>
              </a:tblGrid>
              <a:tr h="288032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Регламенты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9792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Регламент Народного Совета Донецкой Народной Республики. Принят постановлением Народного Совета 28 ноября 2014 года с изм.</a:t>
                      </a: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Регламент</a:t>
                      </a:r>
                      <a:r>
                        <a:rPr lang="ru-RU" sz="1600" spc="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Постановление</a:t>
                      </a:r>
                      <a:br>
                        <a:rPr lang="ru-RU" sz="1600" spc="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 spc="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 22 января 1998 г. № 2134-Ii ГД «О регламенте Государственной Думы Федерального Собрания Российской Федерации»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879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Решение референдума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3430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Референдум 11 мая 2014 года о государственной самостоятельности Донецкой Народной Республики</a:t>
                      </a: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Всероссийский   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2" tooltip="Референдум"/>
                        </a:rPr>
                        <a:t>референдум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о ведении поста 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3" tooltip="Президент Российской Федерации"/>
                        </a:rPr>
                        <a:t>Президента РСФСР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4"/>
                        </a:rPr>
                        <a:t>17 марта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5" tooltip="1991 год"/>
                        </a:rPr>
                        <a:t>1991 года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Референдум (всенародное голосование) по принятию проекта 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6" tooltip="Конституция Российской Федерации"/>
                        </a:rPr>
                        <a:t>Конституции Российской Федерации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7" tooltip="12 декабря"/>
                        </a:rPr>
                        <a:t>12 декабря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hlinkClick r:id="rId8" tooltip="1993 год"/>
                        </a:rPr>
                        <a:t>1993 года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879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Декларации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0706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Декларация о суверенитете Донецкой Народной Республики от 07 апреля 2014 года</a:t>
                      </a: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а) Декларация о государственном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суверенитете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Российской Советской Федеративной Социалистической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Республики от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 июня 1990 г.</a:t>
                      </a:r>
                    </a:p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б)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Декларация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прав и свобод человека и гражданина от 22 ноября 1991 года</a:t>
                      </a:r>
                    </a:p>
                  </a:txBody>
                  <a:tcPr marL="44084" marR="44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604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3.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2687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Глава ДНР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1268760"/>
            <a:ext cx="324036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ГЛАВА ДНР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7554" y="3137404"/>
            <a:ext cx="324036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ПАРЛАМЕНТ ДНР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7554" y="5157192"/>
            <a:ext cx="324036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ПРАВИТЕЛЬСТВО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004048" y="1022460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Распоряжения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120912" y="1986772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Указы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120912" y="3605456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Постановления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120912" y="2797148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Законы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120912" y="4725144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Постановления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6" idx="3"/>
            <a:endCxn id="9" idx="2"/>
          </p:cNvCxnSpPr>
          <p:nvPr/>
        </p:nvCxnSpPr>
        <p:spPr>
          <a:xfrm flipV="1">
            <a:off x="3707904" y="1330276"/>
            <a:ext cx="1296144" cy="370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3"/>
            <a:endCxn id="10" idx="2"/>
          </p:cNvCxnSpPr>
          <p:nvPr/>
        </p:nvCxnSpPr>
        <p:spPr>
          <a:xfrm>
            <a:off x="3707904" y="1700808"/>
            <a:ext cx="1413008" cy="593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3"/>
            <a:endCxn id="12" idx="2"/>
          </p:cNvCxnSpPr>
          <p:nvPr/>
        </p:nvCxnSpPr>
        <p:spPr>
          <a:xfrm flipV="1">
            <a:off x="3687914" y="3104964"/>
            <a:ext cx="1432998" cy="500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3"/>
            <a:endCxn id="11" idx="2"/>
          </p:cNvCxnSpPr>
          <p:nvPr/>
        </p:nvCxnSpPr>
        <p:spPr>
          <a:xfrm>
            <a:off x="3687914" y="3605456"/>
            <a:ext cx="1432998" cy="307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5120912" y="5625244"/>
            <a:ext cx="2592288" cy="6156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Распоряжения</a:t>
            </a:r>
            <a:endParaRPr lang="ru-RU" dirty="0"/>
          </a:p>
        </p:txBody>
      </p:sp>
      <p:cxnSp>
        <p:nvCxnSpPr>
          <p:cNvPr id="28" name="Прямая со стрелкой 27"/>
          <p:cNvCxnSpPr>
            <a:stCxn id="8" idx="3"/>
            <a:endCxn id="13" idx="2"/>
          </p:cNvCxnSpPr>
          <p:nvPr/>
        </p:nvCxnSpPr>
        <p:spPr>
          <a:xfrm flipV="1">
            <a:off x="3687914" y="5032960"/>
            <a:ext cx="1432998" cy="592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3"/>
            <a:endCxn id="25" idx="2"/>
          </p:cNvCxnSpPr>
          <p:nvPr/>
        </p:nvCxnSpPr>
        <p:spPr>
          <a:xfrm>
            <a:off x="3687914" y="5625244"/>
            <a:ext cx="1432998" cy="307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003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 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84576"/>
          </a:xfrm>
        </p:spPr>
        <p:txBody>
          <a:bodyPr>
            <a:noAutofit/>
          </a:bodyPr>
          <a:lstStyle/>
          <a:p>
            <a:pPr marL="742950" lvl="3" indent="-742950" algn="just">
              <a:buFont typeface="+mj-lt"/>
              <a:buAutoNum type="arabicPeriod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Понятие, сущность и юридическая природа источников права </a:t>
            </a:r>
          </a:p>
          <a:p>
            <a:pPr marL="742950" lvl="3" indent="-742950" algn="just">
              <a:buFont typeface="+mj-lt"/>
              <a:buAutoNum type="arabicPeriod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Типология источников конституционного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права</a:t>
            </a:r>
          </a:p>
          <a:p>
            <a:pPr marL="742950" lvl="3" indent="-7429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нормативных источников отрасли конституционного права: их характеристика в Законе ДНР «О нормативных правовых актах»</a:t>
            </a:r>
          </a:p>
        </p:txBody>
      </p:sp>
    </p:spTree>
    <p:extLst>
      <p:ext uri="{BB962C8B-B14F-4D97-AF65-F5344CB8AC3E}">
        <p14:creationId xmlns:p14="http://schemas.microsoft.com/office/powerpoint/2010/main" val="3760023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i="1" dirty="0"/>
              <a:t>Рекомендованная литература: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856984" cy="5649491"/>
          </a:xfrm>
        </p:spPr>
        <p:txBody>
          <a:bodyPr>
            <a:noAutofit/>
          </a:bodyPr>
          <a:lstStyle/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	Конституция ДНР (принята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30.12.2022,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изменениями)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	 Конституция РФ принята всенародным голосованием 12.12.1993 (с поправками 2020 года).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	Декларация о государственном суверенитете РСФСР от 12 июня 1990 года.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	Закон Донецкой Народной Республики «О нормативных правовых актах» от 07.08.2015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	Регламент Народного Совета Донецкой Народной Республики.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Принят Постановлением Народного Совета 28 ноября 2014 года</a:t>
            </a:r>
          </a:p>
          <a:p>
            <a:pPr marL="442913" lvl="0" indent="-442913">
              <a:buAutoNum type="arabicPeriod" startAt="6"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Регламент Правительства Донецкой Народной Республики.  Утвержден постановлением Правительства Донецкой Народной Республики от 20 июня 2019 </a:t>
            </a:r>
          </a:p>
          <a:p>
            <a:pPr marL="442913" lvl="0" indent="-442913">
              <a:buAutoNum type="arabicPeriod" startAt="6"/>
              <a:tabLst>
                <a:tab pos="442913" algn="l"/>
              </a:tabLst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Авакьян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С.А. Конституционное право России. Т.1.pdf //https://vk.com/wall-89850005_39666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	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Авакьян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С.А. Конституционный лексикон: Государственно-правовой терминологический словарь. - "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Юстицинформ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", 2015 г. // https://edu.garant.ru/books/jurist/1/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	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Баглай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М.В. Конституционное право Российской Федерации.pdf //https://vk.com/wall-89850005_39666 </a:t>
            </a:r>
          </a:p>
          <a:p>
            <a:pPr marL="442913" lvl="0" indent="-442913">
              <a:buNone/>
              <a:tabLst>
                <a:tab pos="442913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10.	Виноградов, В. А. Конституционное право Российской Федерации. В 2 ч. Часть 1: учебник для академического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/ В. А. Виноградов, С. В. Васильева, В. Д. Мазаев ; под общ. ред. В. А. Виноградова. — 4-е изд.,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и доп. — М. : Издательство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2016. — 246 с.</a:t>
            </a:r>
          </a:p>
        </p:txBody>
      </p:sp>
    </p:spTree>
    <p:extLst>
      <p:ext uri="{BB962C8B-B14F-4D97-AF65-F5344CB8AC3E}">
        <p14:creationId xmlns:p14="http://schemas.microsoft.com/office/powerpoint/2010/main" val="146963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 лекции: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1.Учебные:</a:t>
            </a:r>
            <a:r>
              <a:rPr lang="ru-RU" b="1" dirty="0"/>
              <a:t> </a:t>
            </a:r>
            <a:r>
              <a:rPr lang="ru-RU" dirty="0"/>
              <a:t>дать слушателям представление </a:t>
            </a:r>
            <a:r>
              <a:rPr lang="ru-RU" dirty="0" smtClean="0"/>
              <a:t>об источниках конституционного </a:t>
            </a:r>
            <a:r>
              <a:rPr lang="ru-RU" dirty="0"/>
              <a:t>права как ведущей отрасли национального права, </a:t>
            </a:r>
            <a:r>
              <a:rPr lang="ru-RU" dirty="0" smtClean="0"/>
              <a:t>их особенностях и типологии.</a:t>
            </a:r>
            <a:endParaRPr lang="ru-RU" dirty="0"/>
          </a:p>
          <a:p>
            <a:pPr marL="0" indent="0" algn="just">
              <a:buNone/>
            </a:pPr>
            <a:r>
              <a:rPr lang="ru-RU" b="1" dirty="0">
                <a:solidFill>
                  <a:srgbClr val="00B050"/>
                </a:solidFill>
              </a:rPr>
              <a:t>2.Развивающие:</a:t>
            </a:r>
            <a:r>
              <a:rPr lang="ru-RU" dirty="0"/>
              <a:t> совершенствование навыков работы с юридической терминологией, формирование правильного понимания всей правовой системы и места в ней конституционного права.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3.Воспитательные:</a:t>
            </a:r>
            <a:r>
              <a:rPr lang="ru-RU" dirty="0"/>
              <a:t> формирование правосознания юриста, воспитание курсантов, студентов и слушателей в духе уважения демократических ценностей государства, прав и свобод человека и гражданина, соблюдения Конституции, законов и подзаконных актов.</a:t>
            </a:r>
          </a:p>
        </p:txBody>
      </p:sp>
    </p:spTree>
    <p:extLst>
      <p:ext uri="{BB962C8B-B14F-4D97-AF65-F5344CB8AC3E}">
        <p14:creationId xmlns:p14="http://schemas.microsoft.com/office/powerpoint/2010/main" val="92361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Вопрос 1.</a:t>
            </a:r>
            <a:endParaRPr lang="ru-RU" b="1" dirty="0"/>
          </a:p>
        </p:txBody>
      </p:sp>
      <p:pic>
        <p:nvPicPr>
          <p:cNvPr id="1026" name="Picture 2" descr="https://cf.ppt-online.org/files1/slide/z/zLcwUuNV1487XRe3P0ZFiWyfs5MTQCBOxJDpaGdSo/slide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8924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67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.ppt-online.org/files1/slide/o/OfBEVaAZpt9jXyih4LrJxDTR7Nm0PWv8S1MKcw/slide-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54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2.ppt-online.org/files2/slide/q/QLd9iGABhSXjx0Te5kDrmK7HRnw8apN3IUyOEPo6cC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7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2118" y="188640"/>
            <a:ext cx="8352928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Источник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конституционного права ДНР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совокупность установленных Конституцией, международными актами,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конституционными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и иными республиканскими законами норм, регулирующих основные принципы организации государственного устройства, структуры и функционирования государственной власти в Донецкой Народной Республике, а также закрепляющих основные права и свободы личности в Донецкой Народной Республике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417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Вопрос 2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741694"/>
              </p:ext>
            </p:extLst>
          </p:nvPr>
        </p:nvGraphicFramePr>
        <p:xfrm>
          <a:off x="395537" y="908720"/>
          <a:ext cx="8352928" cy="5369808"/>
        </p:xfrm>
        <a:graphic>
          <a:graphicData uri="http://schemas.openxmlformats.org/drawingml/2006/table">
            <a:tbl>
              <a:tblPr firstRow="1" firstCol="1" bandRow="1"/>
              <a:tblGrid>
                <a:gridCol w="4075307"/>
                <a:gridCol w="4277621"/>
              </a:tblGrid>
              <a:tr h="432048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Источники конституционного права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Донецкая Народная Республика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Российская Федерация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например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Международные акты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Всеобщая декларация прав человека (принята на Третьей сессии Генеральной Ассамблеи ООН резолюцией 217 А (III) от 10 декабря 1948 г.),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Декларация о принципах международного права, 1970 г., 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Международный пакт об экономических, социальных и культурных правах и Международный пакт о гражданских и политических правах от 16 декабря 1966 года принят Генеральной Ассамблеей ООН (оба пакта СССР подписал 18 марта 1968 года и ратифицировал 18 сентября 1973 года)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indent="952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Конституция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Конституция ДНР от 14 мая 2014 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52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Конституция РФ 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 12 декабря 1993 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8324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950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ТЕМА:  ИСТОЧНИКИ КОНСТИТУЦИОННОГО ПРАВА</vt:lpstr>
      <vt:lpstr>ПЛАН ЛЕКЦИИ:</vt:lpstr>
      <vt:lpstr>Рекомендованная литература:</vt:lpstr>
      <vt:lpstr>Цели лекции:</vt:lpstr>
      <vt:lpstr>Вопрос 1.</vt:lpstr>
      <vt:lpstr>Презентация PowerPoint</vt:lpstr>
      <vt:lpstr>Презентация PowerPoint</vt:lpstr>
      <vt:lpstr>Презентация PowerPoint</vt:lpstr>
      <vt:lpstr>Вопрос 2.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3.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ИСТОЧНИКИ КОНСТИТУЦИОННОГО ПРАВА</dc:title>
  <dc:creator>User</dc:creator>
  <cp:lastModifiedBy>PackardBell</cp:lastModifiedBy>
  <cp:revision>7</cp:revision>
  <dcterms:created xsi:type="dcterms:W3CDTF">2020-07-18T11:54:38Z</dcterms:created>
  <dcterms:modified xsi:type="dcterms:W3CDTF">2023-10-24T07:59:53Z</dcterms:modified>
</cp:coreProperties>
</file>