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4" r:id="rId8"/>
    <p:sldId id="265" r:id="rId9"/>
    <p:sldId id="263" r:id="rId10"/>
    <p:sldId id="272" r:id="rId11"/>
    <p:sldId id="262" r:id="rId12"/>
    <p:sldId id="266" r:id="rId13"/>
    <p:sldId id="273" r:id="rId14"/>
    <p:sldId id="267" r:id="rId15"/>
    <p:sldId id="268" r:id="rId16"/>
    <p:sldId id="269" r:id="rId17"/>
    <p:sldId id="270" r:id="rId18"/>
    <p:sldId id="274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69FC5-6AF8-4BDA-A439-C68666E917AA}" type="datetimeFigureOut">
              <a:rPr lang="ru-RU" smtClean="0"/>
              <a:t>24.10.2023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05CC7-8A4F-49B7-AEE8-D824D84902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1850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69FC5-6AF8-4BDA-A439-C68666E917AA}" type="datetimeFigureOut">
              <a:rPr lang="ru-RU" smtClean="0"/>
              <a:t>24.10.2023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05CC7-8A4F-49B7-AEE8-D824D84902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2510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69FC5-6AF8-4BDA-A439-C68666E917AA}" type="datetimeFigureOut">
              <a:rPr lang="ru-RU" smtClean="0"/>
              <a:t>24.10.2023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05CC7-8A4F-49B7-AEE8-D824D84902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2074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69FC5-6AF8-4BDA-A439-C68666E917AA}" type="datetimeFigureOut">
              <a:rPr lang="ru-RU" smtClean="0"/>
              <a:t>24.10.2023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05CC7-8A4F-49B7-AEE8-D824D84902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3535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69FC5-6AF8-4BDA-A439-C68666E917AA}" type="datetimeFigureOut">
              <a:rPr lang="ru-RU" smtClean="0"/>
              <a:t>24.10.2023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05CC7-8A4F-49B7-AEE8-D824D84902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7873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69FC5-6AF8-4BDA-A439-C68666E917AA}" type="datetimeFigureOut">
              <a:rPr lang="ru-RU" smtClean="0"/>
              <a:t>24.10.2023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05CC7-8A4F-49B7-AEE8-D824D84902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9347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69FC5-6AF8-4BDA-A439-C68666E917AA}" type="datetimeFigureOut">
              <a:rPr lang="ru-RU" smtClean="0"/>
              <a:t>24.10.2023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05CC7-8A4F-49B7-AEE8-D824D84902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37904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69FC5-6AF8-4BDA-A439-C68666E917AA}" type="datetimeFigureOut">
              <a:rPr lang="ru-RU" smtClean="0"/>
              <a:t>24.10.2023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05CC7-8A4F-49B7-AEE8-D824D84902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0842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69FC5-6AF8-4BDA-A439-C68666E917AA}" type="datetimeFigureOut">
              <a:rPr lang="ru-RU" smtClean="0"/>
              <a:t>24.10.2023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05CC7-8A4F-49B7-AEE8-D824D84902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50909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69FC5-6AF8-4BDA-A439-C68666E917AA}" type="datetimeFigureOut">
              <a:rPr lang="ru-RU" smtClean="0"/>
              <a:t>24.10.2023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05CC7-8A4F-49B7-AEE8-D824D84902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70415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69FC5-6AF8-4BDA-A439-C68666E917AA}" type="datetimeFigureOut">
              <a:rPr lang="ru-RU" smtClean="0"/>
              <a:t>24.10.2023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05CC7-8A4F-49B7-AEE8-D824D84902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6054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A69FC5-6AF8-4BDA-A439-C68666E917AA}" type="datetimeFigureOut">
              <a:rPr lang="ru-RU" smtClean="0"/>
              <a:t>24.10.2023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705CC7-8A4F-49B7-AEE8-D824D84902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1497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ТЕМА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uk-UA" b="1" dirty="0">
                <a:latin typeface="Times New Roman" pitchFamily="18" charset="0"/>
                <a:cs typeface="Times New Roman" pitchFamily="18" charset="0"/>
              </a:rPr>
              <a:t>КОНСТИТУЦИОННО-ПРАВОВАЯ ОТВЕТСТВЕННОСТЬ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76808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s://studydocs.ru/studfiles/980/916/1163959/'%D0%9F%D1%80%D0%BE%D0%B1%D0%BB%D0%B5%D0%BC%D1%8B%20%D1%82%D0%B5%D0%BE%D1%80%D0%B8%D0%B8%20%D0%B3%D0%BE%D1%81%D1%83%D0%B4%D0%B0%D1%80%D1%81%D1%82%D0%B2%D0%B0%20%D0%B8%20%D0%BF%D1%80%D0%B0%D0%B2%D0%B0%20-%20%D0%93%D0%BE%D0%BB%D0%BE%D0%B2%D0%B8%D1%81%D1%82%D0%B8%D0%BA%D0%BE%D0%B2%D0%B0%20%D0%90.%D0%9D,%20%D0%94%D0%BC%D0%B8%D1%82%D1%80%D0%B8%D0%B5%D0%B2%20%D0%AE.%D0%90.%202005.doc'_html_4cbdcfc2a1ded5b7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7195" y="116632"/>
            <a:ext cx="9540552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01873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Вопрос 2.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50" name="Picture 6" descr="https://cf.ppt-online.org/files/slide/k/k1LBOKrqz7cCPTiaEtYo4Q3HlbMmZRA8Wp9jGN/slide-2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6712"/>
            <a:ext cx="9144000" cy="6021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23412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Субъект </a:t>
            </a:r>
            <a:r>
              <a:rPr lang="ru-RU" sz="31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конституционно-правовой ответственности характеризуется </a:t>
            </a:r>
            <a:r>
              <a:rPr lang="ru-RU" sz="31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тремя важными признаками</a:t>
            </a:r>
            <a:r>
              <a:rPr lang="ru-RU" sz="31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он является участником конституционно-правовых отношений, т.е. обладает конституционной право- и дееспособностью;</a:t>
            </a:r>
          </a:p>
          <a:p>
            <a:pPr lvl="0"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на него возложена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обязанность – отвечать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за свое юридически значимое поведение (а в ряде случаев не только за совершенные им деяния, но и за деяния других субъектов);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в конституционном праве предусматривается возможность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претерпевания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им особых ограничений, негативного воздействия норм конституционного права (т.е. он обладает конституционной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деликтоспособностью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– способностью самостоятельно нести ответственность за совершенные конституционные деликты).</a:t>
            </a:r>
          </a:p>
        </p:txBody>
      </p:sp>
    </p:spTree>
    <p:extLst>
      <p:ext uri="{BB962C8B-B14F-4D97-AF65-F5344CB8AC3E}">
        <p14:creationId xmlns:p14="http://schemas.microsoft.com/office/powerpoint/2010/main" val="17427685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Вопрос 3.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832648"/>
          </a:xfrm>
        </p:spPr>
        <p:txBody>
          <a:bodyPr>
            <a:normAutofit/>
          </a:bodyPr>
          <a:lstStyle/>
          <a:p>
            <a:pPr marL="0" indent="0" algn="ctr">
              <a:lnSpc>
                <a:spcPct val="80000"/>
              </a:lnSpc>
              <a:buNone/>
            </a:pPr>
            <a:r>
              <a:rPr lang="ru-RU" b="1" dirty="0" smtClean="0">
                <a:solidFill>
                  <a:srgbClr val="0070C0"/>
                </a:solidFill>
              </a:rPr>
              <a:t>Формы </a:t>
            </a:r>
            <a:r>
              <a:rPr lang="ru-RU" b="1" dirty="0">
                <a:solidFill>
                  <a:srgbClr val="0070C0"/>
                </a:solidFill>
              </a:rPr>
              <a:t>политической и конституционно-правовой </a:t>
            </a:r>
            <a:r>
              <a:rPr lang="ru-RU" b="1" dirty="0" smtClean="0">
                <a:solidFill>
                  <a:srgbClr val="0070C0"/>
                </a:solidFill>
              </a:rPr>
              <a:t>ответственности</a:t>
            </a:r>
          </a:p>
          <a:p>
            <a:pPr lvl="0"/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роспуск законодательного (представительного) органа субъекта РФ и отрешение от должности высшего должностного лица субъекта РФ, которые не выполнили в срок (в разных ситуациях от двух до шести месяцев) решение Конституционного Суда РФ, признавшего правовой акт субъекта РФ противоречащим Конституции РФ;</a:t>
            </a:r>
          </a:p>
          <a:p>
            <a:pPr lvl="0"/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после предупреждения Президента РФ не отменили или не исправили нормативный правовой акт, признанный Судом не соответствующим Конституции РФ и федеральным законам (эта же мера может быть применена к представительному органу и высшему должностному лицу муниципального образования);</a:t>
            </a:r>
          </a:p>
          <a:p>
            <a:pPr lvl="0"/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отзыв депутата представительного органа избирателями (кроме депутатов Государственной Думы);</a:t>
            </a:r>
          </a:p>
          <a:p>
            <a:pPr lvl="0"/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лишение полномочий депутата представительным органом;</a:t>
            </a:r>
          </a:p>
          <a:p>
            <a:pPr lvl="0"/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прекращение полномочий члена Совета Федерации;</a:t>
            </a:r>
          </a:p>
          <a:p>
            <a:pPr lvl="0"/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лишение депутата и члена Совета Федерации депутатской неприкосновенности соответствующей палатой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30884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408712"/>
          </a:xfrm>
        </p:spPr>
        <p:txBody>
          <a:bodyPr>
            <a:normAutofit/>
          </a:bodyPr>
          <a:lstStyle/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импичмент Президенту РФ (Главе Донецкой Народной Республики); вотум недоверия и отказ в доверии Правительству РФ (Правительству ДНР);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увольнение Председателя Правительства (а, следовательно, Правительства в полном составе - в РФ) или отдельных министров в отставку Президентом РФ, а правительств субъектов РФ — главой администрации этих субъектов РФ (там, где созданы коллегиальные правительства), а в Донецкой Народной Республике – отставка Правительства Главой ДНР или отдельных министров Правительства; отставка (роспуск) Народного Совета Главой ДНР; высказывается недоверие Правительству – Народным Советом ДНР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временное приостановление исполнения обязанностей высшего должностного лица субъекта РФ и главы муниципального образования в случае издания ими нормативных правовых актов, признанных судом нарушающими Конституцию и законы РФ;</a:t>
            </a:r>
            <a:endParaRPr lang="ru-RU" sz="18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приостановление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Президентом РФ актов глав администрации субъектов РФ, признанных им, как противоречащими федеральным законам;</a:t>
            </a: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введение временной финансовой администрации РФ в субъекте РФ и временной финансовой администрации субъекта РФ в муниципальном образовании при существенной задолженности их бюджетов (более 30%); предупреждение (например, прокурором в субъекте РФ главы администрации, издавшего правовой акт, противоречащий закону) и др.</a:t>
            </a:r>
          </a:p>
        </p:txBody>
      </p:sp>
    </p:spTree>
    <p:extLst>
      <p:ext uri="{BB962C8B-B14F-4D97-AF65-F5344CB8AC3E}">
        <p14:creationId xmlns:p14="http://schemas.microsoft.com/office/powerpoint/2010/main" val="41831349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://900igr.net/up/datas/88200/00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990" y="35117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33087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https://cf.ppt-online.org/files/slide/c/cFZRHB6dE2aeU0lPTvgkr9n57MIJbt3WCqyYso/slide-3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744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Вопрос 4.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4" name="Picture 4" descr="https://cf2.ppt-online.org/files2/slide/f/FjoCQILZVcDJ87YkpAaN9lwHmOntBbvyE2zfigxM5/slide-3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79290"/>
            <a:ext cx="8640960" cy="5418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47686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https://cf2.ppt-online.org/files2/slide/f/FjoCQILZVcDJ87YkpAaN9lwHmOntBbvyE2zfigxM5/slide-4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8712967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26471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s://cf.ppt-online.org/files/slide/r/RZJ4Emx8PhOFGBCQaKytLqfMXdYiDT35pNW0so/slide-4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964487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16326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ПЛАН ЛЕКЦИИ: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Понятие и сущность конституционно-правовой ответственности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Субъекты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конституционно-правовой ответственности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Конституционно-правовое принуждение и ответственность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Виды и функции конституционной ответственности</a:t>
            </a:r>
          </a:p>
        </p:txBody>
      </p:sp>
    </p:spTree>
    <p:extLst>
      <p:ext uri="{BB962C8B-B14F-4D97-AF65-F5344CB8AC3E}">
        <p14:creationId xmlns:p14="http://schemas.microsoft.com/office/powerpoint/2010/main" val="7872473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/>
              <a:t>Рекомендованная литература: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442913" lvl="0" indent="-442913">
              <a:buNone/>
              <a:tabLst>
                <a:tab pos="442913" algn="l"/>
              </a:tabLst>
            </a:pPr>
            <a:r>
              <a:rPr lang="ru-RU" dirty="0" smtClean="0"/>
              <a:t>1.	Конституция ДНР (принята </a:t>
            </a:r>
            <a:r>
              <a:rPr lang="ru-RU" dirty="0" smtClean="0"/>
              <a:t>30.12.2022, </a:t>
            </a:r>
            <a:r>
              <a:rPr lang="ru-RU" dirty="0" smtClean="0"/>
              <a:t>с изменениями)</a:t>
            </a:r>
          </a:p>
          <a:p>
            <a:pPr marL="442913" lvl="0" indent="-442913">
              <a:buNone/>
              <a:tabLst>
                <a:tab pos="442913" algn="l"/>
              </a:tabLst>
            </a:pPr>
            <a:r>
              <a:rPr lang="ru-RU" dirty="0" smtClean="0"/>
              <a:t>2.	 Конституция РФ принята всенародным голосованием 12.12.1993 (с поправками 2020 года)</a:t>
            </a:r>
          </a:p>
          <a:p>
            <a:pPr marL="442913" lvl="0" indent="-442913">
              <a:buNone/>
              <a:tabLst>
                <a:tab pos="442913" algn="l"/>
              </a:tabLst>
            </a:pPr>
            <a:r>
              <a:rPr lang="ru-RU" dirty="0" smtClean="0"/>
              <a:t>3.	</a:t>
            </a:r>
            <a:r>
              <a:rPr lang="ru-RU" dirty="0" err="1" smtClean="0"/>
              <a:t>Авакьян</a:t>
            </a:r>
            <a:r>
              <a:rPr lang="ru-RU" dirty="0" smtClean="0"/>
              <a:t> С.А. Конституционное право России. Т.1.pdf //https://vk.com/wall-89850005_39666</a:t>
            </a:r>
          </a:p>
          <a:p>
            <a:pPr marL="442913" lvl="0" indent="-442913">
              <a:buNone/>
              <a:tabLst>
                <a:tab pos="442913" algn="l"/>
              </a:tabLst>
            </a:pPr>
            <a:r>
              <a:rPr lang="ru-RU" dirty="0" smtClean="0"/>
              <a:t>4.	</a:t>
            </a:r>
            <a:r>
              <a:rPr lang="ru-RU" dirty="0" err="1" smtClean="0"/>
              <a:t>Авакьян</a:t>
            </a:r>
            <a:r>
              <a:rPr lang="ru-RU" dirty="0" smtClean="0"/>
              <a:t> С.А. Конституционный лексикон: Государственно-правовой терминологический словарь. - "</a:t>
            </a:r>
            <a:r>
              <a:rPr lang="ru-RU" dirty="0" err="1" smtClean="0"/>
              <a:t>Юстицинформ</a:t>
            </a:r>
            <a:r>
              <a:rPr lang="ru-RU" dirty="0" smtClean="0"/>
              <a:t>", 2015 г. // https://edu.garant.ru/books/jurist/1/</a:t>
            </a:r>
          </a:p>
          <a:p>
            <a:pPr marL="442913" lvl="0" indent="-442913">
              <a:buNone/>
              <a:tabLst>
                <a:tab pos="442913" algn="l"/>
              </a:tabLst>
            </a:pPr>
            <a:r>
              <a:rPr lang="ru-RU" dirty="0" smtClean="0"/>
              <a:t>5.	</a:t>
            </a:r>
            <a:r>
              <a:rPr lang="ru-RU" dirty="0" err="1" smtClean="0"/>
              <a:t>Баглай</a:t>
            </a:r>
            <a:r>
              <a:rPr lang="ru-RU" dirty="0" smtClean="0"/>
              <a:t> М.В. Конституционное право Российской Федерации.pdf //https://vk.com/wall-89850005_39666 </a:t>
            </a:r>
          </a:p>
          <a:p>
            <a:pPr marL="442913" lvl="0" indent="-442913">
              <a:buNone/>
              <a:tabLst>
                <a:tab pos="442913" algn="l"/>
              </a:tabLst>
            </a:pPr>
            <a:r>
              <a:rPr lang="ru-RU" dirty="0" smtClean="0"/>
              <a:t>6.	Виноградов, В. А. Конституционное право Российской Федерации. В 2 ч. Часть 1: учебник для академического </a:t>
            </a:r>
            <a:r>
              <a:rPr lang="ru-RU" dirty="0" err="1" smtClean="0"/>
              <a:t>бакалавриата</a:t>
            </a:r>
            <a:r>
              <a:rPr lang="ru-RU" dirty="0" smtClean="0"/>
              <a:t> / В. А. Виноградов, С. В. Васильева, В. Д. Мазаев ; под общ. ред. В. А. Виноградова. — 4-е изд., </a:t>
            </a:r>
            <a:r>
              <a:rPr lang="ru-RU" dirty="0" err="1" smtClean="0"/>
              <a:t>перераб</a:t>
            </a:r>
            <a:r>
              <a:rPr lang="ru-RU" dirty="0" smtClean="0"/>
              <a:t>. и доп. — М. : Издательство </a:t>
            </a:r>
            <a:r>
              <a:rPr lang="ru-RU" dirty="0" err="1" smtClean="0"/>
              <a:t>Юрайт</a:t>
            </a:r>
            <a:r>
              <a:rPr lang="ru-RU" dirty="0" smtClean="0"/>
              <a:t>, 2016. — 246 с.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33649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Цели лекции: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908720"/>
            <a:ext cx="8856984" cy="5217443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ru-RU" b="1" dirty="0">
                <a:solidFill>
                  <a:srgbClr val="FF0000"/>
                </a:solidFill>
              </a:rPr>
              <a:t>1.Учебные:</a:t>
            </a:r>
            <a:r>
              <a:rPr lang="ru-RU" b="1" dirty="0"/>
              <a:t> </a:t>
            </a:r>
            <a:r>
              <a:rPr lang="ru-RU" dirty="0"/>
              <a:t>дать слушателям представление </a:t>
            </a:r>
            <a:r>
              <a:rPr lang="ru-RU" dirty="0" smtClean="0"/>
              <a:t>об особенностях конституционно-правовой  ответственности, ее субъектах, функциях и видах.</a:t>
            </a:r>
            <a:endParaRPr lang="ru-RU" dirty="0"/>
          </a:p>
          <a:p>
            <a:pPr marL="0" indent="0" algn="just">
              <a:buNone/>
            </a:pPr>
            <a:r>
              <a:rPr lang="ru-RU" b="1" dirty="0">
                <a:solidFill>
                  <a:srgbClr val="00B050"/>
                </a:solidFill>
              </a:rPr>
              <a:t>2.Развивающие</a:t>
            </a:r>
            <a:r>
              <a:rPr lang="ru-RU" b="1" dirty="0"/>
              <a:t>:</a:t>
            </a:r>
            <a:r>
              <a:rPr lang="ru-RU" dirty="0"/>
              <a:t> совершенствование навыков работы с юридической терминологией, формирование правильного понимания всей правовой системы и места в ней конституционного права.</a:t>
            </a:r>
          </a:p>
          <a:p>
            <a:pPr marL="0" indent="0" algn="just">
              <a:buNone/>
            </a:pPr>
            <a:r>
              <a:rPr lang="ru-RU" b="1" dirty="0">
                <a:solidFill>
                  <a:srgbClr val="0070C0"/>
                </a:solidFill>
              </a:rPr>
              <a:t>3.Воспитательные:</a:t>
            </a:r>
            <a:r>
              <a:rPr lang="ru-RU" dirty="0"/>
              <a:t> формирование правосознания юриста, воспитание курсантов, студентов и слушателей в духе уважения демократических ценностей государства, прав и свобод человека и гражданина, соблюдения Конституции, законов и подзаконных актов.</a:t>
            </a:r>
          </a:p>
        </p:txBody>
      </p:sp>
    </p:spTree>
    <p:extLst>
      <p:ext uri="{BB962C8B-B14F-4D97-AF65-F5344CB8AC3E}">
        <p14:creationId xmlns:p14="http://schemas.microsoft.com/office/powerpoint/2010/main" val="25630373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Вопрос 1.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cf.ppt-online.org/files/slide/i/i5b8E6fdxjpYXlDAZsqWgR7omc2QyOHr4VnvP1/slide-2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8720"/>
            <a:ext cx="9150039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50407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ds04.infourok.ru/uploads/ex/07c3/0001dc82-cbdad21a/img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52697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102" name="Picture 6" descr="https://cf.ppt-online.org/files/slide/k/k1LBOKrqz7cCPTiaEtYo4Q3HlbMmZRA8Wp9jGN/slide-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9392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508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cf.ppt-online.org/files/slide/k/k1LBOKrqz7cCPTiaEtYo4Q3HlbMmZRA8Wp9jGN/slide-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81845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cf.ppt-online.org/files/slide/k/k1LBOKrqz7cCPTiaEtYo4Q3HlbMmZRA8Wp9jGN/slide-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119057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507</Words>
  <Application>Microsoft Office PowerPoint</Application>
  <PresentationFormat>Экран (4:3)</PresentationFormat>
  <Paragraphs>38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Arial</vt:lpstr>
      <vt:lpstr>Calibri</vt:lpstr>
      <vt:lpstr>Times New Roman</vt:lpstr>
      <vt:lpstr>Тема Office</vt:lpstr>
      <vt:lpstr>ТЕМА:  КОНСТИТУЦИОННО-ПРАВОВАЯ ОТВЕТСТВЕННОСТЬ  </vt:lpstr>
      <vt:lpstr>ПЛАН ЛЕКЦИИ:</vt:lpstr>
      <vt:lpstr>Рекомендованная литература:</vt:lpstr>
      <vt:lpstr>Цели лекции:</vt:lpstr>
      <vt:lpstr>Вопрос 1.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Вопрос 2.</vt:lpstr>
      <vt:lpstr>Субъект конституционно-правовой ответственности характеризуется тремя важными признаками: </vt:lpstr>
      <vt:lpstr>Вопрос 3.</vt:lpstr>
      <vt:lpstr>Презентация PowerPoint</vt:lpstr>
      <vt:lpstr>Презентация PowerPoint</vt:lpstr>
      <vt:lpstr>Презентация PowerPoint</vt:lpstr>
      <vt:lpstr>Вопрос 4.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 КОНСТИТУЦИОННО-ПРАВОВАЯ ОТВЕТСТВЕННОСТЬ</dc:title>
  <dc:creator>User</dc:creator>
  <cp:lastModifiedBy>PackardBell</cp:lastModifiedBy>
  <cp:revision>7</cp:revision>
  <dcterms:created xsi:type="dcterms:W3CDTF">2020-07-18T11:07:44Z</dcterms:created>
  <dcterms:modified xsi:type="dcterms:W3CDTF">2023-10-24T07:58:38Z</dcterms:modified>
</cp:coreProperties>
</file>