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5400" b="1" dirty="0" smtClean="0">
                <a:solidFill>
                  <a:schemeClr val="bg1"/>
                </a:solidFill>
              </a:rPr>
              <a:t>Избирательный процесс </a:t>
            </a:r>
            <a:endParaRPr lang="ru-RU" sz="5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524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3951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- голосование </a:t>
            </a:r>
            <a:r>
              <a:rPr lang="ru-RU" sz="3600" dirty="0"/>
              <a:t>граждан по важнейшим вопросам государственного или местного значения. Референдум наряду со свободными выборами является высшим непосредственным выражением власти народа.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2192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/>
              </a:rPr>
              <a:t>Референдум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06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- </a:t>
            </a:r>
            <a:r>
              <a:rPr lang="ru-RU" sz="4400" dirty="0"/>
              <a:t>порядок выборов органов государственной власти, органов местного самоуправления и их должностных лиц, избираемых непосредственно </a:t>
            </a:r>
            <a:r>
              <a:rPr lang="ru-RU" sz="4400" dirty="0" smtClean="0"/>
              <a:t>гражданами.</a:t>
            </a:r>
            <a:endParaRPr lang="ru-RU" sz="4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  <a:effectLst/>
              </a:rPr>
              <a:t>Избирательная система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2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19128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мажоритарная</a:t>
            </a:r>
            <a:r>
              <a:rPr lang="ru-RU" sz="4400" dirty="0"/>
              <a:t>; </a:t>
            </a:r>
            <a:endParaRPr lang="ru-RU" sz="4400" dirty="0" smtClean="0"/>
          </a:p>
          <a:p>
            <a:r>
              <a:rPr lang="ru-RU" sz="4400" dirty="0" smtClean="0"/>
              <a:t>пропорциональная</a:t>
            </a:r>
            <a:r>
              <a:rPr lang="ru-RU" sz="4400" dirty="0"/>
              <a:t>; </a:t>
            </a:r>
            <a:endParaRPr lang="ru-RU" sz="4400" dirty="0" smtClean="0"/>
          </a:p>
          <a:p>
            <a:r>
              <a:rPr lang="ru-RU" sz="4400" dirty="0" smtClean="0"/>
              <a:t>смешанная</a:t>
            </a:r>
            <a:r>
              <a:rPr lang="ru-RU" sz="4400" dirty="0"/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219200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  <a:effectLst/>
              </a:rPr>
              <a:t>Виды избирательных систем: 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523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071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- проведение </a:t>
            </a:r>
            <a:r>
              <a:rPr lang="ru-RU" sz="3600" dirty="0"/>
              <a:t>выборов по одномандатным, реже - многомандатным избирательным округам и подведение итогов выборов по большинству поданных за кандидата голосов.(50 % + 1 голос).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  <a:effectLst/>
              </a:rPr>
              <a:t>Мажоритарная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70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– основана на подаче голосов за списки кандидатов, выдвигаемые избирательными объединениями или партиями. Мандаты в выборных органах власти распределяются между списками кандидатов пропорционально поданным голосам, при этом устанавливается заградительный барьер ( 7 % голосов).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  <a:effectLst/>
              </a:rPr>
              <a:t>Пропорциональная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8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0679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- </a:t>
            </a:r>
            <a:r>
              <a:rPr lang="ru-RU" sz="4000" dirty="0"/>
              <a:t>представляет собой сочетание мажоритарной и пропорциональной избирательных систем. 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219200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  <a:effectLst/>
              </a:rPr>
              <a:t>Смешанная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27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объективное </a:t>
            </a:r>
            <a:r>
              <a:rPr lang="ru-RU" dirty="0">
                <a:solidFill>
                  <a:schemeClr val="bg1"/>
                </a:solidFill>
              </a:rPr>
              <a:t>избирательное право </a:t>
            </a:r>
            <a:r>
              <a:rPr lang="ru-RU" dirty="0"/>
              <a:t>– совокупность правовых норм, регулирующих общественные отношения по выборам в органы государственной власти и органы местного самоуправления.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субъективное </a:t>
            </a:r>
            <a:r>
              <a:rPr lang="ru-RU" dirty="0">
                <a:solidFill>
                  <a:schemeClr val="bg1"/>
                </a:solidFill>
              </a:rPr>
              <a:t>избирательное право </a:t>
            </a:r>
            <a:r>
              <a:rPr lang="ru-RU" dirty="0"/>
              <a:t>– конституционное право граждан избирать и быть избранным в органы государственной власти и органы местного самоуправления (делится на: активное – право избирать и пассивное – право быть избранным).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152400"/>
            <a:ext cx="8363272" cy="12192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1"/>
                </a:solidFill>
                <a:effectLst/>
              </a:rPr>
              <a:t>Избирательное право и его </a:t>
            </a:r>
            <a:r>
              <a:rPr lang="ru-RU" dirty="0" smtClean="0">
                <a:solidFill>
                  <a:schemeClr val="bg1"/>
                </a:solidFill>
                <a:effectLst/>
              </a:rPr>
              <a:t>принципы: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74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Всеобщее </a:t>
            </a:r>
            <a:r>
              <a:rPr lang="ru-RU" dirty="0"/>
              <a:t>– активное с 18 лет, пассивное с 18-35 лет. Лишены избирательного права отбывающие наказание и признанные недееспособными ( по суду) лица. </a:t>
            </a:r>
          </a:p>
          <a:p>
            <a:r>
              <a:rPr lang="ru-RU" dirty="0" smtClean="0"/>
              <a:t>Прямое-избиратель </a:t>
            </a:r>
            <a:r>
              <a:rPr lang="ru-RU" dirty="0"/>
              <a:t>голосует «за», или «против» кандидата, или списка непосредственно. </a:t>
            </a:r>
          </a:p>
          <a:p>
            <a:r>
              <a:rPr lang="ru-RU" dirty="0" smtClean="0"/>
              <a:t>Тайное-исключается </a:t>
            </a:r>
            <a:r>
              <a:rPr lang="ru-RU" dirty="0"/>
              <a:t>какой-либо контроль за волеизъявлением избирателей. </a:t>
            </a:r>
          </a:p>
          <a:p>
            <a:r>
              <a:rPr lang="ru-RU" dirty="0" smtClean="0"/>
              <a:t>Участие </a:t>
            </a:r>
            <a:r>
              <a:rPr lang="ru-RU" dirty="0"/>
              <a:t>в выборах свободное и </a:t>
            </a:r>
            <a:r>
              <a:rPr lang="ru-RU" dirty="0" smtClean="0"/>
              <a:t>добровольное.</a:t>
            </a:r>
          </a:p>
          <a:p>
            <a:r>
              <a:rPr lang="ru-RU" dirty="0" smtClean="0"/>
              <a:t>Открытость </a:t>
            </a:r>
            <a:r>
              <a:rPr lang="ru-RU" dirty="0"/>
              <a:t>и гласность в деятельности избирательных комиссий.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1"/>
                </a:solidFill>
                <a:effectLst/>
              </a:rPr>
              <a:t> </a:t>
            </a:r>
            <a:r>
              <a:rPr lang="ru-RU" dirty="0" smtClean="0">
                <a:solidFill>
                  <a:schemeClr val="bg1"/>
                </a:solidFill>
                <a:effectLst/>
              </a:rPr>
              <a:t>Принципы </a:t>
            </a:r>
            <a:r>
              <a:rPr lang="ru-RU" dirty="0">
                <a:solidFill>
                  <a:schemeClr val="bg1"/>
                </a:solidFill>
                <a:effectLst/>
              </a:rPr>
              <a:t>избирательного права: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95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назначение выборов; </a:t>
            </a:r>
            <a:endParaRPr lang="ru-RU" dirty="0" smtClean="0"/>
          </a:p>
          <a:p>
            <a:r>
              <a:rPr lang="ru-RU" dirty="0" smtClean="0"/>
              <a:t>составление </a:t>
            </a:r>
            <a:r>
              <a:rPr lang="ru-RU" dirty="0"/>
              <a:t>списков избирателей; </a:t>
            </a:r>
            <a:endParaRPr lang="ru-RU" dirty="0" smtClean="0"/>
          </a:p>
          <a:p>
            <a:r>
              <a:rPr lang="ru-RU" dirty="0" smtClean="0"/>
              <a:t>образование </a:t>
            </a:r>
            <a:r>
              <a:rPr lang="ru-RU" dirty="0"/>
              <a:t>избирательных округов и избирательных участков; </a:t>
            </a:r>
            <a:endParaRPr lang="ru-RU" dirty="0" smtClean="0"/>
          </a:p>
          <a:p>
            <a:r>
              <a:rPr lang="ru-RU" dirty="0" smtClean="0"/>
              <a:t>формирование </a:t>
            </a:r>
            <a:r>
              <a:rPr lang="ru-RU" dirty="0"/>
              <a:t>избирательных комиссий; </a:t>
            </a:r>
            <a:endParaRPr lang="ru-RU" dirty="0" smtClean="0"/>
          </a:p>
          <a:p>
            <a:r>
              <a:rPr lang="ru-RU" dirty="0" smtClean="0"/>
              <a:t>выдвижение </a:t>
            </a:r>
            <a:r>
              <a:rPr lang="ru-RU" dirty="0"/>
              <a:t>и регистрация кандидатов; </a:t>
            </a:r>
            <a:endParaRPr lang="ru-RU" dirty="0" smtClean="0"/>
          </a:p>
          <a:p>
            <a:r>
              <a:rPr lang="ru-RU" dirty="0" smtClean="0"/>
              <a:t>предвыборная </a:t>
            </a:r>
            <a:r>
              <a:rPr lang="ru-RU" dirty="0"/>
              <a:t>агитация; </a:t>
            </a:r>
            <a:endParaRPr lang="ru-RU" dirty="0" smtClean="0"/>
          </a:p>
          <a:p>
            <a:r>
              <a:rPr lang="ru-RU" dirty="0" smtClean="0"/>
              <a:t>голосование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smtClean="0"/>
              <a:t>подсчёт </a:t>
            </a:r>
            <a:r>
              <a:rPr lang="ru-RU" dirty="0"/>
              <a:t>голосов; </a:t>
            </a:r>
            <a:endParaRPr lang="ru-RU" dirty="0" smtClean="0"/>
          </a:p>
          <a:p>
            <a:r>
              <a:rPr lang="ru-RU" dirty="0" smtClean="0"/>
              <a:t>определение </a:t>
            </a:r>
            <a:r>
              <a:rPr lang="ru-RU" dirty="0"/>
              <a:t>результатов выборов.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224136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bg1"/>
                </a:solidFill>
                <a:effectLst/>
              </a:rPr>
              <a:t>Избирательный процесс </a:t>
            </a:r>
            <a:r>
              <a:rPr lang="ru-RU" sz="2800" dirty="0" smtClean="0">
                <a:solidFill>
                  <a:schemeClr val="bg1"/>
                </a:solidFill>
                <a:effectLst/>
              </a:rPr>
              <a:t> - </a:t>
            </a:r>
            <a:r>
              <a:rPr lang="ru-RU" sz="2800" dirty="0">
                <a:solidFill>
                  <a:schemeClr val="bg1"/>
                </a:solidFill>
              </a:rPr>
              <a:t>комплекс действий в процессе выборов и их строгая последовательность (алгоритм</a:t>
            </a:r>
            <a:r>
              <a:rPr lang="ru-RU" sz="2800" dirty="0" smtClean="0">
                <a:solidFill>
                  <a:schemeClr val="bg1"/>
                </a:solidFill>
              </a:rPr>
              <a:t>):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38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0</TotalTime>
  <Words>298</Words>
  <Application>Microsoft Office PowerPoint</Application>
  <PresentationFormat>Экран (4:3)</PresentationFormat>
  <Paragraphs>34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Constantia</vt:lpstr>
      <vt:lpstr>Wingdings 2</vt:lpstr>
      <vt:lpstr>Бумажная</vt:lpstr>
      <vt:lpstr>Избирательный процесс </vt:lpstr>
      <vt:lpstr>Избирательная система</vt:lpstr>
      <vt:lpstr>Виды избирательных систем: </vt:lpstr>
      <vt:lpstr>Мажоритарная</vt:lpstr>
      <vt:lpstr>Пропорциональная</vt:lpstr>
      <vt:lpstr>Смешанная</vt:lpstr>
      <vt:lpstr>Избирательное право и его принципы:</vt:lpstr>
      <vt:lpstr> Принципы избирательного права:</vt:lpstr>
      <vt:lpstr>Избирательный процесс  - комплекс действий в процессе выборов и их строгая последовательность (алгоритм):</vt:lpstr>
      <vt:lpstr>Референдум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Избирательный процесс</dc:title>
  <dc:creator>Анна</dc:creator>
  <cp:lastModifiedBy>Еропутова Наталья Константина</cp:lastModifiedBy>
  <cp:revision>2</cp:revision>
  <dcterms:created xsi:type="dcterms:W3CDTF">2019-12-15T17:07:07Z</dcterms:created>
  <dcterms:modified xsi:type="dcterms:W3CDTF">2020-05-08T12:28:24Z</dcterms:modified>
</cp:coreProperties>
</file>