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1" r:id="rId18"/>
    <p:sldId id="270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99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47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61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62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551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8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14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86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83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5360D-E50C-4BB8-BEC2-54DF6853F0D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1FDDE-6AF2-4402-AD6D-E2C34452F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48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wall-89850005_39666" TargetMode="External"/><Relationship Id="rId2" Type="http://schemas.openxmlformats.org/officeDocument/2006/relationships/hyperlink" Target="https://vk.com/doc310667124_442784413?hash=d94b5369590cff1b08&amp;dl=84f74e05b5e8b5d2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doc310667124_439249813?hash=c91ce27ebf7a0f496d&amp;dl=3a810d21ec20d1c063" TargetMode="External"/><Relationship Id="rId5" Type="http://schemas.openxmlformats.org/officeDocument/2006/relationships/hyperlink" Target="https://edu.garant.ru/books/jurist/1/" TargetMode="External"/><Relationship Id="rId4" Type="http://schemas.openxmlformats.org/officeDocument/2006/relationships/hyperlink" Target="http://study.garant.ru/auth/login?username=guest#/document/57472329/entry/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</a:t>
            </a:r>
            <a:r>
              <a:rPr lang="ru-RU" dirty="0"/>
              <a:t>: </a:t>
            </a:r>
            <a:br>
              <a:rPr lang="ru-RU" dirty="0"/>
            </a:br>
            <a:r>
              <a:rPr lang="ru-RU" b="1" dirty="0"/>
              <a:t>КОНСТИТУЦИОННО-ПРАВОВЫЕ НОРМЫ И ИНСТИТУТЫ. КОНСТИТУЦИОННО-ПРАВОВЫЕ ОТНОШЕНИЯ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634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iknigi.net/books_files/online_html/100611/_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9535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3.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fsd.multiurok.ru/html/2019/08/08/s_5d4baa238d87d/img2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955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present5.com/presentation/1/23449209_446473575.pdf-img/23449209_446473575.pdf-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3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028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4.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s://ds04.infourok.ru/uploads/ex/1252/0004cd41-c1fdac7f/img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9036496" cy="57606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721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cf.ppt-online.org/files/slide/i/i5b8E6fdxjpYXlDAZsqWgR7omc2QyOHr4VnvP1/slide-1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5530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pptcloud3.ams3.digitaloceanspaces.com/slides/pics/004/613/627/original/Slide6.jpg?151761576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510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present5.com/presentation/3/172288986_159057077.pdf-img/172288986_159057077.pdf-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076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cf.ppt-online.org/files/slide/5/5sRjnmXfI7yYK6P9raNkVWLdUFiBce8wztloSu/slide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86815"/>
            <a:ext cx="9144000" cy="734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6489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cf.ppt-online.org/files/slide/i/i5b8E6fdxjpYXlDAZsqWgR7omc2QyOHr4VnvP1/slide-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9764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present5.com/presentation/-104610627_450652461/image-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892480" cy="583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125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ЛЕКЦИИ: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514350" lvl="3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системы конституционного права и ее принципов</a:t>
            </a:r>
          </a:p>
          <a:p>
            <a:pPr marL="514350" lvl="3" indent="-514350">
              <a:buFont typeface="+mj-lt"/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Конституционно-правовые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нормы</a:t>
            </a:r>
          </a:p>
          <a:p>
            <a:pPr marL="514350" lvl="3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Конституционно-правовые институты</a:t>
            </a:r>
          </a:p>
          <a:p>
            <a:pPr marL="514350" lvl="3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Конституционно-правовые отношения</a:t>
            </a:r>
          </a:p>
          <a:p>
            <a:pPr marL="514350" lvl="3" indent="-5143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Основания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возникновения, изменения и прекращения конституционно-правовых отношений</a:t>
            </a:r>
          </a:p>
        </p:txBody>
      </p:sp>
    </p:spTree>
    <p:extLst>
      <p:ext uri="{BB962C8B-B14F-4D97-AF65-F5344CB8AC3E}">
        <p14:creationId xmlns:p14="http://schemas.microsoft.com/office/powerpoint/2010/main" val="36388225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cf.ppt-online.org/files/slide/v/vX4QV3Z0LtMWEi2wSHBbcqUmY8P5FsITARKzpd/slide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448"/>
            <a:ext cx="9144000" cy="746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96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images.myshared.ru/9/925684/slide_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89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74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лекции: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1.Учебные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обучающимся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представление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конституционного права как ведущей отрасли национального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права, ее нормам, институтам.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2.Развивающие: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совершенствование навыков работы с юридической терминологией, формирование правильного понимания всей правовой системы и места в ней конституционного права.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3.Воспитательные: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формирование правосознания юриста, воспитание курсантов, студентов и слушателей в духе уважения демократических ценностей государства, прав и свобод человека и гражданина, соблюдения Конституции, законов и подзаконных актов.</a:t>
            </a:r>
          </a:p>
        </p:txBody>
      </p:sp>
    </p:spTree>
    <p:extLst>
      <p:ext uri="{BB962C8B-B14F-4D97-AF65-F5344CB8AC3E}">
        <p14:creationId xmlns:p14="http://schemas.microsoft.com/office/powerpoint/2010/main" val="4071211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Рекомендованная литература: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Конституция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ДНР (принята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30.12.2022,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изменениями)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Конституция РФ принята всенародным голосованием 12.12.1993 (с поправками)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Закон Донецкой Народной Республики «О нормативных правовых актах» от 07.08.2015.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Авакьян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 С.А. Конституционное право России. Т.1.pdf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//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https://vk.com/wall-89850005_39666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Авакьян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С.А. 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4"/>
              </a:rPr>
              <a:t>Конституционный лексикон: Государственно-правовой терминологический словарь.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- "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Юстицинформ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", 2015 г. // 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5"/>
              </a:rPr>
              <a:t>https://edu.garant.ru/books/jurist/1/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6"/>
              </a:rPr>
              <a:t>Баглай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6"/>
              </a:rPr>
              <a:t> М.В. Конституционное право Российской Федерации.pdf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//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3"/>
              </a:rPr>
              <a:t>https://vk.com/wall-89850005_39666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Виноградов, В. А. Конституционное право Российской Федерации. В 2 ч. Часть 1: учебник для академического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/ В. А. Виноградов, С. В. Васильева, В. Д. Мазаев ; под общ. ред. В. А. Виноградова. — 4-е изд.,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и доп. — М. : Издательство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Юрайт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2016. — 246 с.</a:t>
            </a:r>
          </a:p>
        </p:txBody>
      </p:sp>
    </p:spTree>
    <p:extLst>
      <p:ext uri="{BB962C8B-B14F-4D97-AF65-F5344CB8AC3E}">
        <p14:creationId xmlns:p14="http://schemas.microsoft.com/office/powerpoint/2010/main" val="2849072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avatars.mds.yandex.net/get-pdb/2804061/b1e1c5b9-5db1-40e1-8308-f0e8e570ecb9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40959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5051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768752" cy="43204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1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Система конституционного права</a:t>
            </a:r>
          </a:p>
          <a:p>
            <a:pPr marL="0" indent="0" algn="ctr">
              <a:buNone/>
            </a:pPr>
            <a:endParaRPr lang="ru-RU" b="1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marL="722313" lvl="3" indent="-368300" algn="just">
              <a:buSzPct val="100000"/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/>
                </a:solidFill>
              </a:rPr>
              <a:t>Институт основ конституционного строя</a:t>
            </a:r>
          </a:p>
          <a:p>
            <a:pPr marL="722313" lvl="3" indent="-368300" algn="just">
              <a:buSzPct val="100000"/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/>
                </a:solidFill>
              </a:rPr>
              <a:t>Институт прав и свобод человека и гражданина         </a:t>
            </a:r>
          </a:p>
          <a:p>
            <a:pPr marL="722313" lvl="3" indent="-368300" algn="just">
              <a:buSzPct val="100000"/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/>
                </a:solidFill>
              </a:rPr>
              <a:t>Институт главы государства</a:t>
            </a:r>
          </a:p>
          <a:p>
            <a:pPr marL="722313" lvl="3" indent="-368300" algn="just">
              <a:buSzPct val="100000"/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/>
                </a:solidFill>
              </a:rPr>
              <a:t>Институт законодательной власти</a:t>
            </a:r>
          </a:p>
          <a:p>
            <a:pPr marL="722313" lvl="3" indent="-368300" algn="just">
              <a:buSzPct val="100000"/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/>
                </a:solidFill>
              </a:rPr>
              <a:t>Институт исполнительной власти</a:t>
            </a:r>
          </a:p>
          <a:p>
            <a:pPr marL="722313" lvl="3" indent="-368300" algn="just">
              <a:buSzPct val="100000"/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/>
                </a:solidFill>
              </a:rPr>
              <a:t>Институт судебной власти</a:t>
            </a:r>
          </a:p>
          <a:p>
            <a:pPr marL="722313" lvl="3" indent="-368300" algn="just">
              <a:buSzPct val="100000"/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/>
                </a:solidFill>
              </a:rPr>
              <a:t>Институт органов местного самоуправления             </a:t>
            </a:r>
            <a:endParaRPr lang="ru-RU" b="1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chemeClr val="tx2"/>
              </a:solidFill>
            </a:endParaRPr>
          </a:p>
        </p:txBody>
      </p:sp>
      <p:pic>
        <p:nvPicPr>
          <p:cNvPr id="2050" name="Picture 2" descr="https://rodmon.ru/wp-content/uploads/kirpich-litsevoy-pustotelyy-mozai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346" y="1407261"/>
            <a:ext cx="208823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5118" y="153997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Конституционно-правовая норма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211302" y="1916832"/>
            <a:ext cx="792088" cy="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s://im0-tub-ru.yandex.net/i?id=d6e223aaf40de3eecdd22104d59a4f50&amp;ref=rim&amp;n=33&amp;w=200&amp;h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07261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55976" y="153997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Конституционно-правовой институт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516216" y="1863143"/>
            <a:ext cx="792088" cy="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Левая фигурная скобка 10"/>
          <p:cNvSpPr/>
          <p:nvPr/>
        </p:nvSpPr>
        <p:spPr>
          <a:xfrm>
            <a:off x="426279" y="2708919"/>
            <a:ext cx="504056" cy="2741819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6317392" y="2708918"/>
            <a:ext cx="412440" cy="2741819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42395" y="3861048"/>
            <a:ext cx="7920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240252" y="3645024"/>
            <a:ext cx="7920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7308304" y="3356992"/>
            <a:ext cx="330135" cy="7228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60232" y="4221087"/>
            <a:ext cx="2016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Система конституционного законодательства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88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yourfoodrus.ru/img/16103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12968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8528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Принципы конституционного права</a:t>
            </a:r>
            <a:endParaRPr lang="ru-RU" b="1" dirty="0"/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251520" y="1070429"/>
            <a:ext cx="3270595" cy="307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Общеправовые: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Принцип социальной свободы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Принцип справедливости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Принцип равноправия граждан</a:t>
            </a:r>
          </a:p>
          <a:p>
            <a:pPr>
              <a:buFont typeface="Wingdings" pitchFamily="2" charset="2"/>
              <a:buChar char="Ø"/>
            </a:pP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368669" y="4365104"/>
            <a:ext cx="5067427" cy="158197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Институциональные принципы: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Государственного устройства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Организация государственной власти  и местного самоуправления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5292080" y="4349937"/>
            <a:ext cx="3600400" cy="232679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Специальные: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Принципы гражданства;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Принципы избирательного права и др.</a:t>
            </a:r>
          </a:p>
          <a:p>
            <a:pPr>
              <a:buFont typeface="Wingdings" pitchFamily="2" charset="2"/>
              <a:buChar char="Ø"/>
            </a:pP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522114" y="1070430"/>
            <a:ext cx="2922094" cy="232679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200" b="1" dirty="0" err="1" smtClean="0">
                <a:solidFill>
                  <a:srgbClr val="FF0000"/>
                </a:solidFill>
              </a:rPr>
              <a:t>Межтраслевые</a:t>
            </a:r>
            <a:r>
              <a:rPr lang="ru-RU" sz="2200" b="1" dirty="0" smtClean="0">
                <a:solidFill>
                  <a:srgbClr val="FF0000"/>
                </a:solidFill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Демократизма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Законности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Идеологического многообразия, многопартийности 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6300192" y="1070431"/>
            <a:ext cx="2843808" cy="3410164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Отраслевые: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Разделения властей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Равноправия и самоопределения народов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Государственного единства</a:t>
            </a:r>
          </a:p>
          <a:p>
            <a:pPr>
              <a:buFont typeface="Wingdings" pitchFamily="2" charset="2"/>
              <a:buChar char="Ø"/>
            </a:pPr>
            <a:endParaRPr lang="ru-RU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713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 2.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3"/>
          <p:cNvSpPr txBox="1">
            <a:spLocks noGrp="1"/>
          </p:cNvSpPr>
          <p:nvPr>
            <p:ph idx="1"/>
          </p:nvPr>
        </p:nvSpPr>
        <p:spPr>
          <a:xfrm>
            <a:off x="467544" y="836712"/>
            <a:ext cx="3960440" cy="111415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2200" b="1" dirty="0" smtClean="0">
                <a:solidFill>
                  <a:srgbClr val="00B050"/>
                </a:solidFill>
              </a:rPr>
              <a:t>ОБЩИЕ ПРИЗНАКИ</a:t>
            </a:r>
          </a:p>
          <a:p>
            <a:pPr marL="0" indent="0" algn="ctr"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(</a:t>
            </a:r>
            <a:r>
              <a:rPr lang="ru-RU" sz="1800" b="1" dirty="0" smtClean="0">
                <a:solidFill>
                  <a:srgbClr val="FF0000"/>
                </a:solidFill>
              </a:rPr>
              <a:t>характерные для норм всех отраслей права)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5796136" y="850315"/>
            <a:ext cx="3034680" cy="83715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ОТЛИЧАЮТСЯ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1800" b="1" dirty="0">
                <a:solidFill>
                  <a:srgbClr val="00B050"/>
                </a:solidFill>
              </a:rPr>
              <a:t>о</a:t>
            </a:r>
            <a:r>
              <a:rPr lang="ru-RU" sz="1800" b="1" dirty="0" smtClean="0">
                <a:solidFill>
                  <a:srgbClr val="00B050"/>
                </a:solidFill>
              </a:rPr>
              <a:t>т норм других отраслей </a:t>
            </a:r>
            <a:r>
              <a:rPr lang="ru-RU" sz="2200" b="1" dirty="0" smtClean="0">
                <a:solidFill>
                  <a:srgbClr val="00B050"/>
                </a:solidFill>
              </a:rPr>
              <a:t> </a:t>
            </a:r>
            <a:endParaRPr lang="ru-RU" sz="2200" b="1" dirty="0">
              <a:solidFill>
                <a:srgbClr val="00B050"/>
              </a:solidFill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467544" y="2204864"/>
            <a:ext cx="4032448" cy="192052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00B050"/>
                </a:solidFill>
              </a:rPr>
              <a:t>Общеобязательность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00B050"/>
                </a:solidFill>
              </a:rPr>
              <a:t>Установление государством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00B050"/>
                </a:solidFill>
              </a:rPr>
              <a:t>Обеспечение их реализации с помощью системы государственных гарантий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00B050"/>
                </a:solidFill>
              </a:rPr>
              <a:t>Защита от нарушений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10" name="Объект 3"/>
          <p:cNvSpPr txBox="1">
            <a:spLocks/>
          </p:cNvSpPr>
          <p:nvPr/>
        </p:nvSpPr>
        <p:spPr>
          <a:xfrm>
            <a:off x="423717" y="4421776"/>
            <a:ext cx="4048093" cy="92333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Специфический характер субъектов, на регулирование отношений которых, они обращены</a:t>
            </a:r>
            <a:endParaRPr lang="ru-RU" sz="1800" b="1" dirty="0">
              <a:solidFill>
                <a:srgbClr val="00B050"/>
              </a:solidFill>
            </a:endParaRPr>
          </a:p>
        </p:txBody>
      </p:sp>
      <p:sp>
        <p:nvSpPr>
          <p:cNvPr id="12" name="Объект 3"/>
          <p:cNvSpPr txBox="1">
            <a:spLocks/>
          </p:cNvSpPr>
          <p:nvPr/>
        </p:nvSpPr>
        <p:spPr>
          <a:xfrm>
            <a:off x="493573" y="5671687"/>
            <a:ext cx="4006419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Особенности структуры (как правило отсутствует санкция) </a:t>
            </a:r>
            <a:endParaRPr lang="ru-RU" sz="1800" b="1" dirty="0">
              <a:solidFill>
                <a:srgbClr val="00B050"/>
              </a:solidFill>
            </a:endParaRPr>
          </a:p>
        </p:txBody>
      </p:sp>
      <p:sp>
        <p:nvSpPr>
          <p:cNvPr id="13" name="Объект 3"/>
          <p:cNvSpPr txBox="1">
            <a:spLocks/>
          </p:cNvSpPr>
          <p:nvPr/>
        </p:nvSpPr>
        <p:spPr>
          <a:xfrm>
            <a:off x="5796136" y="1844824"/>
            <a:ext cx="3240360" cy="92333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Содержанием (той сферой отношений, на регулирование которой они направлены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14" name="Объект 3"/>
          <p:cNvSpPr txBox="1">
            <a:spLocks/>
          </p:cNvSpPr>
          <p:nvPr/>
        </p:nvSpPr>
        <p:spPr>
          <a:xfrm>
            <a:off x="5809823" y="2924944"/>
            <a:ext cx="3212986" cy="92333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Источниками, в которых они содержатся (Конституция обладает высшей силой)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15" name="Объект 3"/>
          <p:cNvSpPr txBox="1">
            <a:spLocks/>
          </p:cNvSpPr>
          <p:nvPr/>
        </p:nvSpPr>
        <p:spPr>
          <a:xfrm>
            <a:off x="5829733" y="4005064"/>
            <a:ext cx="3193076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Своеобразие вида норм (</a:t>
            </a:r>
            <a:r>
              <a:rPr lang="ru-RU" sz="1800" b="1" dirty="0" err="1" smtClean="0">
                <a:solidFill>
                  <a:srgbClr val="0070C0"/>
                </a:solidFill>
              </a:rPr>
              <a:t>общерегулятивные</a:t>
            </a:r>
            <a:r>
              <a:rPr lang="ru-RU" sz="1800" b="1" dirty="0" smtClean="0">
                <a:solidFill>
                  <a:srgbClr val="0070C0"/>
                </a:solidFill>
              </a:rPr>
              <a:t>)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16" name="Объект 3"/>
          <p:cNvSpPr txBox="1">
            <a:spLocks/>
          </p:cNvSpPr>
          <p:nvPr/>
        </p:nvSpPr>
        <p:spPr>
          <a:xfrm>
            <a:off x="5843420" y="4883441"/>
            <a:ext cx="3193076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Особым механизмом реализации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17" name="Объект 3"/>
          <p:cNvSpPr txBox="1">
            <a:spLocks/>
          </p:cNvSpPr>
          <p:nvPr/>
        </p:nvSpPr>
        <p:spPr>
          <a:xfrm>
            <a:off x="5809823" y="5671627"/>
            <a:ext cx="3180101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Учредительным характером предписаний</a:t>
            </a:r>
            <a:endParaRPr lang="ru-RU" sz="1800" b="1" dirty="0">
              <a:solidFill>
                <a:srgbClr val="0070C0"/>
              </a:solidFill>
            </a:endParaRPr>
          </a:p>
        </p:txBody>
      </p:sp>
      <p:cxnSp>
        <p:nvCxnSpPr>
          <p:cNvPr id="24" name="Прямая со стрелкой 23"/>
          <p:cNvCxnSpPr>
            <a:stCxn id="5" idx="2"/>
          </p:cNvCxnSpPr>
          <p:nvPr/>
        </p:nvCxnSpPr>
        <p:spPr>
          <a:xfrm>
            <a:off x="2447764" y="1950863"/>
            <a:ext cx="0" cy="2540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6" idx="1"/>
          </p:cNvCxnSpPr>
          <p:nvPr/>
        </p:nvCxnSpPr>
        <p:spPr>
          <a:xfrm flipH="1">
            <a:off x="5364088" y="1268891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364088" y="1268891"/>
            <a:ext cx="0" cy="472590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2" idx="3"/>
            <a:endCxn id="17" idx="1"/>
          </p:cNvCxnSpPr>
          <p:nvPr/>
        </p:nvCxnSpPr>
        <p:spPr>
          <a:xfrm flipV="1">
            <a:off x="4499992" y="5994793"/>
            <a:ext cx="1309831" cy="6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4471810" y="5085184"/>
            <a:ext cx="1371610" cy="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5" idx="1"/>
          </p:cNvCxnSpPr>
          <p:nvPr/>
        </p:nvCxnSpPr>
        <p:spPr>
          <a:xfrm>
            <a:off x="5364088" y="4328229"/>
            <a:ext cx="465645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4" idx="1"/>
          </p:cNvCxnSpPr>
          <p:nvPr/>
        </p:nvCxnSpPr>
        <p:spPr>
          <a:xfrm>
            <a:off x="5364088" y="3386609"/>
            <a:ext cx="4457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13" idx="1"/>
          </p:cNvCxnSpPr>
          <p:nvPr/>
        </p:nvCxnSpPr>
        <p:spPr>
          <a:xfrm>
            <a:off x="5364088" y="2306489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3744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342</Words>
  <Application>Microsoft Office PowerPoint</Application>
  <PresentationFormat>Экран (4:3)</PresentationFormat>
  <Paragraphs>73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ТЕМА:  КОНСТИТУЦИОННО-ПРАВОВЫЕ НОРМЫ И ИНСТИТУТЫ. КОНСТИТУЦИОННО-ПРАВОВЫЕ ОТНОШЕНИЯ</vt:lpstr>
      <vt:lpstr>ПЛАН ЛЕКЦИИ:  </vt:lpstr>
      <vt:lpstr>Цели лекции: </vt:lpstr>
      <vt:lpstr>Рекомендованная литература:  </vt:lpstr>
      <vt:lpstr>Презентация PowerPoint</vt:lpstr>
      <vt:lpstr>Вопрос 1. </vt:lpstr>
      <vt:lpstr>Презентация PowerPoint</vt:lpstr>
      <vt:lpstr>Принципы конституционного права</vt:lpstr>
      <vt:lpstr>Вопрос 2.</vt:lpstr>
      <vt:lpstr>Презентация PowerPoint</vt:lpstr>
      <vt:lpstr>Вопрос 3.</vt:lpstr>
      <vt:lpstr>Презентация PowerPoint</vt:lpstr>
      <vt:lpstr>Вопрос 4.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5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КОНСТИТУЦИОННО-ПРАВОВЫЕ НОРМЫ И ИНСТИТУТЫ. КОНСТИТУЦИОННО-ПРАВОВЫЕ ОТНОШЕНИЯ</dc:title>
  <dc:creator>User</dc:creator>
  <cp:lastModifiedBy>PackardBell</cp:lastModifiedBy>
  <cp:revision>19</cp:revision>
  <dcterms:created xsi:type="dcterms:W3CDTF">2020-07-18T08:25:27Z</dcterms:created>
  <dcterms:modified xsi:type="dcterms:W3CDTF">2023-10-24T07:54:18Z</dcterms:modified>
</cp:coreProperties>
</file>