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8" r:id="rId8"/>
    <p:sldId id="269" r:id="rId9"/>
    <p:sldId id="262" r:id="rId10"/>
    <p:sldId id="261" r:id="rId11"/>
    <p:sldId id="263" r:id="rId12"/>
    <p:sldId id="271" r:id="rId13"/>
    <p:sldId id="272" r:id="rId14"/>
    <p:sldId id="273" r:id="rId15"/>
    <p:sldId id="281" r:id="rId16"/>
    <p:sldId id="275" r:id="rId17"/>
    <p:sldId id="274" r:id="rId18"/>
    <p:sldId id="276" r:id="rId19"/>
    <p:sldId id="277" r:id="rId20"/>
    <p:sldId id="278" r:id="rId21"/>
    <p:sldId id="279" r:id="rId22"/>
    <p:sldId id="280" r:id="rId23"/>
    <p:sldId id="282" r:id="rId24"/>
    <p:sldId id="266" r:id="rId25"/>
    <p:sldId id="267" r:id="rId26"/>
    <p:sldId id="285" r:id="rId27"/>
    <p:sldId id="286" r:id="rId28"/>
    <p:sldId id="283" r:id="rId29"/>
    <p:sldId id="284" r:id="rId30"/>
    <p:sldId id="287" r:id="rId31"/>
    <p:sldId id="288" r:id="rId32"/>
    <p:sldId id="289" r:id="rId33"/>
    <p:sldId id="290" r:id="rId34"/>
    <p:sldId id="291" r:id="rId35"/>
    <p:sldId id="292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42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0F32-B8B4-4804-B9FF-854D8EC1B5F9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626E-C800-43A7-829E-36AE98F0BB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288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0F32-B8B4-4804-B9FF-854D8EC1B5F9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626E-C800-43A7-829E-36AE98F0BB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549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0F32-B8B4-4804-B9FF-854D8EC1B5F9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626E-C800-43A7-829E-36AE98F0BB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062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0F32-B8B4-4804-B9FF-854D8EC1B5F9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626E-C800-43A7-829E-36AE98F0BB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660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0F32-B8B4-4804-B9FF-854D8EC1B5F9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626E-C800-43A7-829E-36AE98F0BB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966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0F32-B8B4-4804-B9FF-854D8EC1B5F9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626E-C800-43A7-829E-36AE98F0BB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206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0F32-B8B4-4804-B9FF-854D8EC1B5F9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626E-C800-43A7-829E-36AE98F0BB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622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0F32-B8B4-4804-B9FF-854D8EC1B5F9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626E-C800-43A7-829E-36AE98F0BB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86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0F32-B8B4-4804-B9FF-854D8EC1B5F9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626E-C800-43A7-829E-36AE98F0BB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748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0F32-B8B4-4804-B9FF-854D8EC1B5F9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626E-C800-43A7-829E-36AE98F0BB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929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0F32-B8B4-4804-B9FF-854D8EC1B5F9}" type="datetimeFigureOut">
              <a:rPr lang="ru-RU" smtClean="0"/>
              <a:t>23.07.2020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1626E-C800-43A7-829E-36AE98F0BB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70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F0F32-B8B4-4804-B9FF-854D8EC1B5F9}" type="datetimeFigureOut">
              <a:rPr lang="ru-RU" smtClean="0"/>
              <a:t>22.07.2020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1626E-C800-43A7-829E-36AE98F0BB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659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wall-89850005_39666" TargetMode="External"/><Relationship Id="rId2" Type="http://schemas.openxmlformats.org/officeDocument/2006/relationships/hyperlink" Target="https://vk.com/doc310667124_442784413?hash=d94b5369590cff1b08&amp;dl=84f74e05b5e8b5d21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k.com/doc310667124_439249813?hash=c91ce27ebf7a0f496d&amp;dl=3a810d21ec20d1c063" TargetMode="External"/><Relationship Id="rId5" Type="http://schemas.openxmlformats.org/officeDocument/2006/relationships/hyperlink" Target="https://edu.garant.ru/books/jurist/1/" TargetMode="External"/><Relationship Id="rId4" Type="http://schemas.openxmlformats.org/officeDocument/2006/relationships/hyperlink" Target="http://study.garant.ru/auth/login?username=guest#/document/57472329/entry/0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ТЕМА</a:t>
            </a:r>
            <a:r>
              <a:rPr lang="ru-RU" dirty="0"/>
              <a:t>: </a:t>
            </a:r>
            <a:br>
              <a:rPr lang="ru-RU" dirty="0"/>
            </a:br>
            <a:r>
              <a:rPr lang="ru-RU" b="1" dirty="0"/>
              <a:t>КОНСТИТУЦИОННО-ПРАВОВЫЕ ОСНОВЫ ДЕЯТЕЛЬНОСТИ ОРГАНОВ ПРАВОСУДИЯ И ПРАВООХРАНИТЕЛЬНЫХ ОРГАНОВ В СТРУКТУРЕ ГОСУДАРСТВА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509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imitri.moseparh.ru/files/2019/11/IMG_05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954"/>
            <a:ext cx="9909175" cy="7017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292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resent5.com/presentation/285509745_424148659/imag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20785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f.ppt-online.org/files/slide/7/7TWBOCG3nmYxhkuzsAadVq8KRIbL1g46olctHZ/slide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315416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81242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ds04.infourok.ru/uploads/ex/080c/0014dc13-66359fd5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980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 2.</a:t>
            </a:r>
            <a:endParaRPr lang="ru-RU" dirty="0"/>
          </a:p>
        </p:txBody>
      </p:sp>
      <p:pic>
        <p:nvPicPr>
          <p:cNvPr id="13314" name="Picture 2" descr="https://myslide.ru/documents_3/3a1965269287bd1ff3725a0fe08d865d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8856984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599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cf.ppt-online.org/files/slide/x/xE0iJZuLDAgCfUY9kFos3zlP67SWwdROnvaG4Q/slide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4" y="0"/>
            <a:ext cx="8926016" cy="6685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976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cf.ppt-online.org/files1/slide/e/E4KeUZw2k5r6oOqL0lQJfa81tgvpjWdnDBScFhIyP/slide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9583" cy="700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90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900igr.net/datas/pravo/Pravovye-otnoshenija/0055-055-Sistema-sudoproizvodst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42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89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mypresentation.ru/documents/5812d62e448c81f20641cd3f3f48c776/img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17255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mypresentation.ru/documents/5812d62e448c81f20641cd3f3f48c776/img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379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ПЛАН ЛЕКЦИИ: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 lnSpcReduction="200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История становления судебной системы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Общие понятия о судебной системе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Судебная система Российской Федерации, Донецкой Народной Республики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Правовая природа Конституционного Суда и необходимость его создания в Донецкой Народной Республике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Конституционно-правовой статус прокуратуры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/>
              <a:t>Конституционно-правовой статус Совета Безопасности Донецкой Народной Республики</a:t>
            </a:r>
          </a:p>
        </p:txBody>
      </p:sp>
    </p:spTree>
    <p:extLst>
      <p:ext uri="{BB962C8B-B14F-4D97-AF65-F5344CB8AC3E}">
        <p14:creationId xmlns:p14="http://schemas.microsoft.com/office/powerpoint/2010/main" val="16158733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cf2.ppt-online.org/files2/slide/t/TSKPVtY2vzubkpdELAlyeJIM9r3RiG1hQmnNDw8Ux/slide-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447675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8789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cf.ppt-online.org/files1/slide/o/OTfVD7NJAYCZRh30Ltugd1riGMaxyev5B9q2kXFpH/slid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82150" cy="710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24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theslide.ru/img/thumbs/4d322b4759a316a4a06b15e69ff4f5c4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138"/>
            <a:ext cx="9144000" cy="676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69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 3.</a:t>
            </a:r>
            <a:endParaRPr lang="ru-RU" dirty="0"/>
          </a:p>
        </p:txBody>
      </p:sp>
      <p:pic>
        <p:nvPicPr>
          <p:cNvPr id="22530" name="Picture 2" descr="https://ruspekh.ru/images/articles/48470/2019-04-10-439_81515-1_0977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268760"/>
            <a:ext cx="8572500" cy="5066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780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5.infourok.ru/uploads/ex/02d1/000daae8-d8d733ee/4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3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032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files.sudrf.ru/1384/user/slide-9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405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6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ds05.infourok.ru/uploads/ex/04db/00054882-f0d3e88f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3" y="0"/>
            <a:ext cx="9144000" cy="6996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148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cf2.ppt-online.org/files2/slide/i/IBXdzJuH8AaviPmDbg3cy4Kr7Q0Of1L6wptFZ9YhSR/slide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858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 4</a:t>
            </a:r>
            <a:endParaRPr lang="ru-RU" dirty="0"/>
          </a:p>
        </p:txBody>
      </p:sp>
      <p:pic>
        <p:nvPicPr>
          <p:cNvPr id="23554" name="Picture 2" descr="https://cloud.prezentacii.org/18/08/70866/images/screen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965" y="620688"/>
            <a:ext cx="9144000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39035" y="3573016"/>
            <a:ext cx="57302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11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73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cf.ppt-online.org/files/slide/y/Y9soT26SiP1eRLctQ4xlbNBXrKZE7MVIfvpjDJ/slide-1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1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</a:t>
            </a:r>
            <a:r>
              <a:rPr lang="ru-RU" b="1" dirty="0" smtClean="0"/>
              <a:t>ели</a:t>
            </a:r>
            <a:r>
              <a:rPr lang="ru-RU" b="1" dirty="0"/>
              <a:t> </a:t>
            </a:r>
            <a:r>
              <a:rPr lang="ru-RU" b="1" dirty="0" smtClean="0"/>
              <a:t>лекции: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chemeClr val="tx2"/>
                </a:solidFill>
              </a:rPr>
              <a:t>1.Учебные</a:t>
            </a:r>
            <a:r>
              <a:rPr lang="ru-RU" b="1" dirty="0">
                <a:solidFill>
                  <a:schemeClr val="tx2"/>
                </a:solidFill>
              </a:rPr>
              <a:t>:</a:t>
            </a:r>
            <a:r>
              <a:rPr lang="ru-RU" b="1" dirty="0"/>
              <a:t> </a:t>
            </a:r>
            <a:r>
              <a:rPr lang="ru-RU" dirty="0"/>
              <a:t>дать слушателям представление о </a:t>
            </a:r>
            <a:r>
              <a:rPr lang="ru-RU" dirty="0" smtClean="0"/>
              <a:t>судебных системах Российской Федерации (с учетом поправок в Конституцию РФ) и ДНР, проанализировать функции и порядок деятельности прокуратуры ДНР и Совета Безопасности, а также исследовать необходимость  создания в ДНР органа конституционного судопроизводства.</a:t>
            </a:r>
            <a:endParaRPr lang="ru-RU" dirty="0"/>
          </a:p>
          <a:p>
            <a:pPr marL="0" indent="0" algn="just">
              <a:buNone/>
            </a:pPr>
            <a:r>
              <a:rPr lang="ru-RU" b="1" dirty="0">
                <a:solidFill>
                  <a:srgbClr val="00B050"/>
                </a:solidFill>
              </a:rPr>
              <a:t>2.Развивающие:</a:t>
            </a: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dirty="0"/>
              <a:t>совершенствование навыков работы с юридической терминологией, формирование правильного понимания всей правовой системы и места в ней конституционного права.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FF0000"/>
                </a:solidFill>
              </a:rPr>
              <a:t>3.Воспитательные: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формирование правосознания юриста, воспитание курсантов, студентов и слушателей в духе уважения демократических ценностей государства, прав и свобод человека и гражданина, соблюдения Конституции, законов и подзаконных актов.</a:t>
            </a:r>
          </a:p>
        </p:txBody>
      </p:sp>
    </p:spTree>
    <p:extLst>
      <p:ext uri="{BB962C8B-B14F-4D97-AF65-F5344CB8AC3E}">
        <p14:creationId xmlns:p14="http://schemas.microsoft.com/office/powerpoint/2010/main" val="63500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cf.ppt-online.org/files/slide/v/VR274MoHvLdNP1ZpxzDTlSnmFW5eAJBGrhXIua/slide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06" y="76273"/>
            <a:ext cx="9134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09766" y="1301847"/>
            <a:ext cx="1762433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FFFF00"/>
                </a:solidFill>
              </a:rPr>
              <a:t>в</a:t>
            </a:r>
            <a:r>
              <a:rPr lang="ru-RU" sz="1400" dirty="0" smtClean="0">
                <a:solidFill>
                  <a:srgbClr val="FFFF00"/>
                </a:solidFill>
              </a:rPr>
              <a:t>ходят 11 судей</a:t>
            </a:r>
            <a:endParaRPr lang="ru-RU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18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Полномочия КС РФ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Разрешает </a:t>
            </a:r>
            <a:r>
              <a:rPr lang="ru-RU" dirty="0"/>
              <a:t>дела о соответствии Конституции </a:t>
            </a:r>
            <a:r>
              <a:rPr lang="ru-RU" dirty="0" smtClean="0"/>
              <a:t>Российской </a:t>
            </a:r>
            <a:r>
              <a:rPr lang="ru-RU" dirty="0"/>
              <a:t>Федерации</a:t>
            </a:r>
            <a:r>
              <a:rPr lang="ru-RU" dirty="0" smtClean="0"/>
              <a:t>:</a:t>
            </a:r>
          </a:p>
          <a:p>
            <a:pPr marL="0" indent="0" fontAlgn="base">
              <a:buNone/>
            </a:pPr>
            <a:r>
              <a:rPr lang="ru-RU" dirty="0"/>
              <a:t>а) </a:t>
            </a:r>
            <a:r>
              <a:rPr lang="ru-RU" b="1" dirty="0"/>
              <a:t> федеральных конституционных законов </a:t>
            </a:r>
            <a:r>
              <a:rPr lang="ru-RU" dirty="0"/>
              <a:t>, федеральных законов, нормативных актов Президента Российской Федерации, Совета Федерации, Государственной Думы, Правительства Российской Федерации;</a:t>
            </a:r>
            <a:br>
              <a:rPr lang="ru-RU" dirty="0"/>
            </a:br>
            <a:endParaRPr lang="ru-RU" dirty="0"/>
          </a:p>
          <a:p>
            <a:pPr marL="0" indent="0" fontAlgn="base">
              <a:buNone/>
            </a:pPr>
            <a:r>
              <a:rPr lang="ru-RU" dirty="0"/>
              <a:t>б) конституций республик, уставов, а также законов и иных нормативных актов субъектов Российской Федерации, изданных по вопросам, относящимся к ведению органов государственной власти Российской Федерации и совместному ведению органов государственной власти Российской Федерации и органов государственной власти субъектов Российской Федерации;</a:t>
            </a:r>
          </a:p>
          <a:p>
            <a:pPr marL="0" indent="0" fontAlgn="base">
              <a:buNone/>
            </a:pPr>
            <a:r>
              <a:rPr lang="ru-RU" dirty="0"/>
              <a:t>в) договоров между органами государственной власти Российской Федерации и органами государственной власти субъектов Российской Федерации, договоров между органами государственной власти субъектов Российской Федерации;</a:t>
            </a:r>
          </a:p>
          <a:p>
            <a:pPr marL="0" indent="0" fontAlgn="base">
              <a:buNone/>
            </a:pPr>
            <a:r>
              <a:rPr lang="ru-RU" dirty="0"/>
              <a:t>г) не вступивших в силу международных договоров Российской Федерации.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411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/>
              <a:t>Конституционный Суд Российской Федерации разрешает споры о компетенции: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/>
          <a:lstStyle/>
          <a:p>
            <a:pPr marL="0" indent="0" fontAlgn="base">
              <a:buNone/>
            </a:pPr>
            <a:r>
              <a:rPr lang="ru-RU" dirty="0"/>
              <a:t>а) между федеральными органами государственной власти;</a:t>
            </a:r>
          </a:p>
          <a:p>
            <a:pPr marL="0" indent="0" fontAlgn="base">
              <a:buNone/>
            </a:pPr>
            <a:r>
              <a:rPr lang="ru-RU" dirty="0"/>
              <a:t>б) между органами государственной власти Российской Федерации и органами государственной власти субъектов Российской Федерации;</a:t>
            </a:r>
          </a:p>
          <a:p>
            <a:pPr marL="0" indent="0" fontAlgn="base">
              <a:buNone/>
            </a:pPr>
            <a:r>
              <a:rPr lang="ru-RU" dirty="0"/>
              <a:t>в) между высшими государственными органами субъектов Российской Федерации.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895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       Конституционный </a:t>
            </a:r>
            <a:r>
              <a:rPr lang="ru-RU" dirty="0"/>
              <a:t>Суд Российской Федерации по запросам Президента Российской Федерации, Совета Федерации, Государственной Думы, Правительства Российской Федерации, органов законодательной власти субъектов Российской Федерации дает толкование Конституции Российской Федерации.</a:t>
            </a:r>
          </a:p>
        </p:txBody>
      </p:sp>
    </p:spTree>
    <p:extLst>
      <p:ext uri="{BB962C8B-B14F-4D97-AF65-F5344CB8AC3E}">
        <p14:creationId xmlns:p14="http://schemas.microsoft.com/office/powerpoint/2010/main" val="205950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 5.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964488" cy="514543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i="1" dirty="0" smtClean="0">
                <a:solidFill>
                  <a:schemeClr val="tx2"/>
                </a:solidFill>
              </a:rPr>
              <a:t>         Прокуратура </a:t>
            </a:r>
            <a:r>
              <a:rPr lang="ru-RU" b="1" i="1" dirty="0">
                <a:solidFill>
                  <a:schemeClr val="tx2"/>
                </a:solidFill>
              </a:rPr>
              <a:t> — единая </a:t>
            </a:r>
            <a:r>
              <a:rPr lang="ru-RU" b="1" i="1" dirty="0" smtClean="0">
                <a:solidFill>
                  <a:schemeClr val="tx2"/>
                </a:solidFill>
              </a:rPr>
              <a:t>централизованная </a:t>
            </a:r>
            <a:r>
              <a:rPr lang="ru-RU" b="1" i="1" dirty="0">
                <a:solidFill>
                  <a:schemeClr val="tx2"/>
                </a:solidFill>
              </a:rPr>
              <a:t>система органов, осуществляющих надзор за соблюдением Конституции </a:t>
            </a:r>
            <a:r>
              <a:rPr lang="ru-RU" b="1" i="1" dirty="0" smtClean="0">
                <a:solidFill>
                  <a:schemeClr val="tx2"/>
                </a:solidFill>
              </a:rPr>
              <a:t>и</a:t>
            </a:r>
            <a:r>
              <a:rPr lang="ru-RU" b="1" i="1" dirty="0">
                <a:solidFill>
                  <a:schemeClr val="tx2"/>
                </a:solidFill>
              </a:rPr>
              <a:t> исполнением законов, надзор за соблюдением прав и свобод человека и гражданина, уголовное преследование в соответствии со своими полномочиями, а также выполняющих иные функции.  </a:t>
            </a:r>
            <a:endParaRPr lang="ru-RU" b="1" i="1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b="1" i="1" dirty="0">
                <a:solidFill>
                  <a:schemeClr val="tx2"/>
                </a:solidFill>
              </a:rPr>
              <a:t> </a:t>
            </a:r>
            <a:r>
              <a:rPr lang="ru-RU" b="1" i="1" dirty="0" smtClean="0">
                <a:solidFill>
                  <a:schemeClr val="tx2"/>
                </a:solidFill>
              </a:rPr>
              <a:t>         Полномочия</a:t>
            </a:r>
            <a:r>
              <a:rPr lang="ru-RU" b="1" i="1" dirty="0">
                <a:solidFill>
                  <a:schemeClr val="tx2"/>
                </a:solidFill>
              </a:rPr>
              <a:t>  и функции  </a:t>
            </a:r>
            <a:r>
              <a:rPr lang="ru-RU" b="1" i="1" dirty="0" smtClean="0">
                <a:solidFill>
                  <a:schemeClr val="tx2"/>
                </a:solidFill>
              </a:rPr>
              <a:t>прокуратуры, </a:t>
            </a:r>
            <a:r>
              <a:rPr lang="ru-RU" b="1" i="1" dirty="0">
                <a:solidFill>
                  <a:schemeClr val="tx2"/>
                </a:solidFill>
              </a:rPr>
              <a:t>ее организация и порядок деятельности определяются </a:t>
            </a:r>
            <a:r>
              <a:rPr lang="ru-RU" b="1" i="1" dirty="0" smtClean="0">
                <a:solidFill>
                  <a:schemeClr val="tx2"/>
                </a:solidFill>
              </a:rPr>
              <a:t>законом</a:t>
            </a:r>
            <a:r>
              <a:rPr lang="ru-RU" b="1" i="1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655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 6.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        </a:t>
            </a:r>
            <a:r>
              <a:rPr lang="ru-RU" b="1" dirty="0" smtClean="0">
                <a:solidFill>
                  <a:schemeClr val="tx2"/>
                </a:solidFill>
              </a:rPr>
              <a:t>Совет </a:t>
            </a:r>
            <a:r>
              <a:rPr lang="ru-RU" b="1" dirty="0">
                <a:solidFill>
                  <a:schemeClr val="tx2"/>
                </a:solidFill>
              </a:rPr>
              <a:t>Безопасности является совещательным органом, осуществляющим подготовку решений Главы Донецкой Народной Республики по вопросам обеспечения безопасности, организации обороны, военного строительства, оборонного производства, военно-технического сотрудничества Донецкой Народной Республики с иностранными государствами, по иным вопросам, связанным с защитой конституционного строя, суверенитета, независимости и территориальной целостности Донецкой Народной Республики, а также по вопросам международного сотрудничества в области обеспечения безопасности.</a:t>
            </a:r>
          </a:p>
        </p:txBody>
      </p:sp>
    </p:spTree>
    <p:extLst>
      <p:ext uri="{BB962C8B-B14F-4D97-AF65-F5344CB8AC3E}">
        <p14:creationId xmlns:p14="http://schemas.microsoft.com/office/powerpoint/2010/main" val="390259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3100" b="1" i="1" dirty="0"/>
              <a:t>Рекомендованная литература</a:t>
            </a:r>
            <a:r>
              <a:rPr lang="ru-RU" b="1" i="1" dirty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6381328"/>
          </a:xfrm>
        </p:spPr>
        <p:txBody>
          <a:bodyPr>
            <a:normAutofit fontScale="47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/>
              <a:t>Конституция ДНР (принята 14.05.2014, с изменениями)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 Конституция РФ принята всенародным голосованием 12.12.1993 (с поправками 2020 года).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Закон Донецкой Народной Республики «О прокуратуре Донецкой Народной Республики» (Принят Постановлением Народного Совета 15.04.2016, с изменениями)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Закон Донецкой Народной Республики «О полиции» (Принят Постановлением Народного Совета 07.08.2015, с изменениями)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Закон Донецкой Народной Республики «Об особых правовых режимах» (Постановление №I-100П-НС, с изменениями)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Закон Донецкой Народной Республики «О Министерстве государственной безопасности» (Постановление №19, с изменениями)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Закон ДНР «О судебной системе Донецкой Народной Республики» </a:t>
            </a:r>
            <a:r>
              <a:rPr lang="ru-RU" b="1" dirty="0"/>
              <a:t>(принят Постановлением Народного Совета 31 августа 2018 года)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Закон ДНР «О государственной тайне» (Принят Постановлением Народного Совета 12 декабря 2014 года, действующая ред. от 12.03.2020 № 108-IIНС)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Закон Донецкой Народной Республики «О противодействии терроризму» (№ 46-IHC от 15.05.2015, с изменениями)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Закон Донецкой Народной Республики «О противодействии экстремистской деятельности» (№ 51-IHC от 29.05.2015, с изменениями)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err="1">
                <a:hlinkClick r:id="rId2"/>
              </a:rPr>
              <a:t>Авакьян</a:t>
            </a:r>
            <a:r>
              <a:rPr lang="ru-RU" dirty="0">
                <a:hlinkClick r:id="rId2"/>
              </a:rPr>
              <a:t> С.А. Конституционное право России. Т.1.pdf</a:t>
            </a:r>
            <a:r>
              <a:rPr lang="ru-RU" dirty="0"/>
              <a:t> //</a:t>
            </a:r>
            <a:r>
              <a:rPr lang="ru-RU" dirty="0">
                <a:hlinkClick r:id="rId3"/>
              </a:rPr>
              <a:t>https://vk.com/wall-89850005_39666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 err="1"/>
              <a:t>Авакьян</a:t>
            </a:r>
            <a:r>
              <a:rPr lang="ru-RU" dirty="0"/>
              <a:t> С.А. </a:t>
            </a:r>
            <a:r>
              <a:rPr lang="ru-RU" dirty="0">
                <a:hlinkClick r:id="rId4"/>
              </a:rPr>
              <a:t>Конституционный лексикон: Государственно-правовой терминологический словарь.</a:t>
            </a:r>
            <a:r>
              <a:rPr lang="ru-RU" dirty="0"/>
              <a:t> - "</a:t>
            </a:r>
            <a:r>
              <a:rPr lang="ru-RU" dirty="0" err="1"/>
              <a:t>Юстицинформ</a:t>
            </a:r>
            <a:r>
              <a:rPr lang="ru-RU" dirty="0"/>
              <a:t>", 2015 г. // </a:t>
            </a:r>
            <a:r>
              <a:rPr lang="ru-RU" dirty="0">
                <a:hlinkClick r:id="rId5"/>
              </a:rPr>
              <a:t>https://edu.garant.ru/books/jurist/1/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 err="1">
                <a:hlinkClick r:id="rId6"/>
              </a:rPr>
              <a:t>Баглай</a:t>
            </a:r>
            <a:r>
              <a:rPr lang="ru-RU" dirty="0">
                <a:hlinkClick r:id="rId6"/>
              </a:rPr>
              <a:t> М.В. Конституционное право Российской Федерации.pdf</a:t>
            </a:r>
            <a:r>
              <a:rPr lang="ru-RU" dirty="0"/>
              <a:t> //</a:t>
            </a:r>
            <a:r>
              <a:rPr lang="ru-RU" dirty="0">
                <a:hlinkClick r:id="rId3"/>
              </a:rPr>
              <a:t>https://vk.com/wall-89850005_39666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Виноградов, В. А. Конституционное право Российской Федерации. В 2 ч. Часть 2: учебник для академического </a:t>
            </a:r>
            <a:r>
              <a:rPr lang="ru-RU" dirty="0" err="1"/>
              <a:t>бакалавриата</a:t>
            </a:r>
            <a:r>
              <a:rPr lang="ru-RU" dirty="0"/>
              <a:t> / В. А. Виноградов, С. В. Васильева, В. Д. Мазаев ; под общ. ред. В. А. Виноградова. — 4-е изд., </a:t>
            </a:r>
            <a:r>
              <a:rPr lang="ru-RU" dirty="0" err="1"/>
              <a:t>перераб</a:t>
            </a:r>
            <a:r>
              <a:rPr lang="ru-RU" dirty="0"/>
              <a:t>. и доп. — М. : Издательство </a:t>
            </a:r>
            <a:r>
              <a:rPr lang="ru-RU" dirty="0" err="1"/>
              <a:t>Юрайт</a:t>
            </a:r>
            <a:r>
              <a:rPr lang="ru-RU" dirty="0"/>
              <a:t>, 2016. — 216 с.</a:t>
            </a:r>
          </a:p>
        </p:txBody>
      </p:sp>
    </p:spTree>
    <p:extLst>
      <p:ext uri="{BB962C8B-B14F-4D97-AF65-F5344CB8AC3E}">
        <p14:creationId xmlns:p14="http://schemas.microsoft.com/office/powerpoint/2010/main" val="197537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 1</a:t>
            </a:r>
            <a:endParaRPr lang="ru-RU" dirty="0"/>
          </a:p>
        </p:txBody>
      </p:sp>
      <p:pic>
        <p:nvPicPr>
          <p:cNvPr id="5" name="Picture 2" descr="https://cf2.ppt-online.org/files2/slide/o/o1Mns97qWtDI06gQCfj4lckz58OFbUaNySAH3LTJYR/slide-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1876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studfile.net/html/2706/128/html_L6NgYt5aCN.lKhh/img-4K8QV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68975" cy="7045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10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3.infourok.ru/uploads/ex/0a6e/00048ac5-4a6859f4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98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812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s03.infourok.ru/uploads/ex/02d6/0005cf35-1fba5bad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861" y="-99392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4588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900igr.net/up/datas/116976/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7012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6787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6583</TotalTime>
  <Words>469</Words>
  <Application>Microsoft Office PowerPoint</Application>
  <PresentationFormat>Экран (4:3)</PresentationFormat>
  <Paragraphs>49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ТЕМА:  КОНСТИТУЦИОННО-ПРАВОВЫЕ ОСНОВЫ ДЕЯТЕЛЬНОСТИ ОРГАНОВ ПРАВОСУДИЯ И ПРАВООХРАНИТЕЛЬНЫХ ОРГАНОВ В СТРУКТУРЕ ГОСУДАРСТВА</vt:lpstr>
      <vt:lpstr>ПЛАН ЛЕКЦИИ:</vt:lpstr>
      <vt:lpstr>Цели лекции: </vt:lpstr>
      <vt:lpstr>Рекомендованная литература:</vt:lpstr>
      <vt:lpstr>Вопрос 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 2.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 3.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 4</vt:lpstr>
      <vt:lpstr>Презентация PowerPoint</vt:lpstr>
      <vt:lpstr>Презентация PowerPoint</vt:lpstr>
      <vt:lpstr>Полномочия КС РФ</vt:lpstr>
      <vt:lpstr>Конституционный Суд Российской Федерации разрешает споры о компетенции:</vt:lpstr>
      <vt:lpstr>Презентация PowerPoint</vt:lpstr>
      <vt:lpstr>Вопрос 5.</vt:lpstr>
      <vt:lpstr>Вопрос 6.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16</cp:revision>
  <dcterms:created xsi:type="dcterms:W3CDTF">2020-07-22T16:20:25Z</dcterms:created>
  <dcterms:modified xsi:type="dcterms:W3CDTF">2020-07-27T06:03:40Z</dcterms:modified>
</cp:coreProperties>
</file>